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p:regular r:id="rId48"/>
      <p:bold r:id="rId49"/>
      <p:italic r:id="rId50"/>
      <p:boldItalic r:id="rId51"/>
    </p:embeddedFont>
    <p:embeddedFont>
      <p:font typeface="Spectral"/>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5" name="Swapil Paliwal"/>
  <p:cmAuthor clrIdx="1" id="1" initials="" lastIdx="1" name="Chris Donoff"/>
  <p:cmAuthor clrIdx="2" id="2" initials="" lastIdx="1" name="Elizaveta Volkov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Spectral-bold.fntdata"/><Relationship Id="rId52" Type="http://schemas.openxmlformats.org/officeDocument/2006/relationships/font" Target="fonts/Spectral-regular.fntdata"/><Relationship Id="rId11" Type="http://schemas.openxmlformats.org/officeDocument/2006/relationships/slide" Target="slides/slide5.xml"/><Relationship Id="rId55" Type="http://schemas.openxmlformats.org/officeDocument/2006/relationships/font" Target="fonts/Spectral-boldItalic.fntdata"/><Relationship Id="rId10" Type="http://schemas.openxmlformats.org/officeDocument/2006/relationships/slide" Target="slides/slide4.xml"/><Relationship Id="rId54" Type="http://schemas.openxmlformats.org/officeDocument/2006/relationships/font" Target="fonts/Spectral-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6-21T16:49:50.447">
    <p:pos x="6000" y="0"/>
    <p:text>we can add pictures of team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20-06-22T08:59:02.679">
    <p:pos x="6000" y="0"/>
    <p:text>This looks a little too busy? I don't think we need any of the sub-points</p:text>
  </p:cm>
  <p:cm authorId="2" idx="1" dt="2020-06-22T03:08:04.170">
    <p:pos x="6000" y="0"/>
    <p:text>I guess we can reformat it to have less bullet points. We can keep 1. Introduction, 2. Research Questions and objectives, 3. Project Overview, 4. Analysis, 5. Conclusion, 6.Challenges and 7. Future work?</p:text>
  </p:cm>
  <p:cm authorId="0" idx="2" dt="2020-06-22T08:59:02.679">
    <p:pos x="6000" y="0"/>
    <p:text>I tried to create an outline based on agenda from these two presentations shared by liza and they had more details. 
https://docs.google.com/presentation/d/18EiKPERKUQ5Y5hol6Z2tFHMwHxW6sgjXcRASW_xwaqA/edit#slide=id.g62c698552d_0_14
https://docs.google.com/presentation/d/18aGPwEktJ7KfG5TyINQx2kU09z7uWZnUL4SgcQLuF2s/edit?usp=sharing
I personally feel that its better to give slightly more context and let people know upfront about what to expect as opposed to keeping it a bit of surprise with more generic titles. 
in analysis we can have 3 points 
- overall toxicity and sentiment analysis
- effects of toxicity on user activity and churn
- response to toxicity
We can also change the way slides are oriented with left side being completely white space if this looks too busy....
However feel free to change anything if that suits the purpose better.</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6-22T02:04:59.253">
    <p:pos x="6000" y="0"/>
    <p:text>Can we introduce Liza from two hat here as our sponser in this slide??
Also can we start with a story like 40-60% people have faced online harassment and 20% people have reported wanting to leave the community because of that ???  [like we had on our 1 page report] 
(probably say it with some visual graphic)
Align something like that with two hat mission and then start with our teams mission in this...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20-06-21T17:38:50.691">
    <p:pos x="6000" y="0"/>
    <p:text>this needs to be merged in with slide 9 with animations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20-06-21T17:38:15.367">
    <p:pos x="6000" y="0"/>
    <p:text>this needs to be merged into slide 11 with animations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92e061585_4_1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92e061585_4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92e061585_4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92e061585_4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Bruno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Sentiment is another feature of the Toolkit to characterize community health. As shown in the plot, we can clearly identify which communities are healthier by looking at the positive comment rate.</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Buddhism has the highest positive comment rate as expected, followed by TrueGaming, PoliticalDiscussion, Gaming and Atheism. The_Donald has the lowest positive comment rate, but also has a lot of outliers.</a:t>
            </a:r>
            <a:endParaRPr/>
          </a:p>
          <a:p>
            <a:pPr indent="0" lvl="0" marL="0" rtl="0" algn="just">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892e061585_4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92e061585_4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just">
              <a:lnSpc>
                <a:spcPct val="115000"/>
              </a:lnSpc>
              <a:spcBef>
                <a:spcPts val="0"/>
              </a:spcBef>
              <a:spcAft>
                <a:spcPts val="0"/>
              </a:spcAft>
              <a:buNone/>
            </a:pPr>
            <a:r>
              <a:rPr lang="en">
                <a:solidFill>
                  <a:schemeClr val="dk1"/>
                </a:solidFill>
              </a:rPr>
              <a:t>Sneha</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Firstly, explain what is correlation plot and what dark blue, white and dark red means.</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Then: </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b="1" lang="en">
                <a:solidFill>
                  <a:schemeClr val="dk1"/>
                </a:solidFill>
              </a:rPr>
              <a:t>Gaming</a:t>
            </a:r>
            <a:r>
              <a:rPr lang="en">
                <a:solidFill>
                  <a:schemeClr val="dk1"/>
                </a:solidFill>
              </a:rPr>
              <a:t>:</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Toxicity Rate and any Users Activity -&gt;Toxicity doesn’t affect Users Activity</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Daily Subscribers and Daily Active Users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Daily Active Users attracts a lot of New people to comment in the community for the first time and hence the overall community growth</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b="1" lang="en">
                <a:solidFill>
                  <a:schemeClr val="dk1"/>
                </a:solidFill>
              </a:rPr>
              <a:t>True</a:t>
            </a:r>
            <a:r>
              <a:rPr b="1" lang="en">
                <a:solidFill>
                  <a:schemeClr val="dk1"/>
                </a:solidFill>
              </a:rPr>
              <a:t>Gaming</a:t>
            </a:r>
            <a:r>
              <a:rPr lang="en">
                <a:solidFill>
                  <a:schemeClr val="dk1"/>
                </a:solidFill>
              </a:rPr>
              <a:t>:</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Toxicity Rate and any Users Activity -&gt;Toxicity doesn’t affect Users Activity</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Daily Subscribers and Daily Active Users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Daily Active Users attracts a bit less New people to comment in the community for the first time compared to Gaming. This increase also results in the overall community growth</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b="1" lang="en">
                <a:solidFill>
                  <a:schemeClr val="dk1"/>
                </a:solidFill>
              </a:rPr>
              <a:t>Atheism</a:t>
            </a:r>
            <a:r>
              <a:rPr lang="en">
                <a:solidFill>
                  <a:schemeClr val="dk1"/>
                </a:solidFill>
              </a:rPr>
              <a:t>:</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Toxicity Rate and any Users Activity -&gt;Toxicity doesn’t affect Users Activity</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Daily Subscribers and Daily Active Users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Daily Active Users attracts a lot of New people to comment in the community for the first time and hence the overall community growth</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b="1" lang="en">
                <a:solidFill>
                  <a:schemeClr val="dk1"/>
                </a:solidFill>
              </a:rPr>
              <a:t>Buddhism</a:t>
            </a:r>
            <a:r>
              <a:rPr lang="en">
                <a:solidFill>
                  <a:schemeClr val="dk1"/>
                </a:solidFill>
              </a:rPr>
              <a:t>:</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Toxicity Rate and any Users Activity -&gt;Toxicity doesn’t affect Users Activity</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Daily Active Users attracts a lot of New Subscribers</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Daily Active Users attracts more New people to comment in the community for the first time compared to Atheism. This increase also results in the overall community growth</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a:t>
            </a:r>
            <a:r>
              <a:rPr lang="en"/>
              <a:t>Daily Active Users and New Contributors affect the community growth on the Subscription Rate - in the days with higher levels of daily active users more users subscribe within the community. </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b="1" lang="en">
                <a:solidFill>
                  <a:schemeClr val="dk1"/>
                </a:solidFill>
              </a:rPr>
              <a:t>the_Donald</a:t>
            </a:r>
            <a:r>
              <a:rPr lang="en">
                <a:solidFill>
                  <a:schemeClr val="dk1"/>
                </a:solidFill>
              </a:rPr>
              <a:t>:</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Toxicity Rate and any Users Activity -&gt;Toxicity doesn’t affect Users Activity</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Daily Active Users slightly attracts a bit of New Subscribers</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Daily Active Users attracts less New people to comment in the community for the first time compared to all the other communities.</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a:t>
            </a:r>
            <a:r>
              <a:rPr lang="en"/>
              <a:t>Daily Active Users and New Contributors affect the community growth on the Subscription Rate - in the days with higher levels of daily active users more users subscribe within the community. </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b="1" lang="en">
                <a:solidFill>
                  <a:schemeClr val="dk1"/>
                </a:solidFill>
              </a:rPr>
              <a:t>PoliticalDiscussion</a:t>
            </a:r>
            <a:r>
              <a:rPr lang="en">
                <a:solidFill>
                  <a:schemeClr val="dk1"/>
                </a:solidFill>
              </a:rPr>
              <a:t>:</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Toxicity Rate and any Users Activity -&gt;Toxicity doesn’t affect Users Activity</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No relationship between Daily Subscribers and Daily Active Users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Increase in Daily Active Users attracts a lot of New people to comment in the community for the first time</a:t>
            </a:r>
            <a:endParaRPr>
              <a:solidFill>
                <a:schemeClr val="dk1"/>
              </a:solidFill>
            </a:endParaRPr>
          </a:p>
          <a:p>
            <a:pPr indent="0" lvl="0" marL="914400" rtl="0" algn="just">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8a6bad7b4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a6bad7b4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Sneha</a:t>
            </a:r>
            <a:endParaRPr b="1" i="1" sz="1400">
              <a:highlight>
                <a:srgbClr val="CFE2F3"/>
              </a:highlight>
              <a:latin typeface="Spectral"/>
              <a:ea typeface="Spectral"/>
              <a:cs typeface="Spectral"/>
              <a:sym typeface="Spectral"/>
            </a:endParaRPr>
          </a:p>
          <a:p>
            <a:pPr indent="0" lvl="0" marL="0" rtl="0" algn="l">
              <a:spcBef>
                <a:spcPts val="0"/>
              </a:spcBef>
              <a:spcAft>
                <a:spcPts val="0"/>
              </a:spcAft>
              <a:buNone/>
            </a:pPr>
            <a:r>
              <a:rPr b="1" i="1" lang="en" sz="1400">
                <a:highlight>
                  <a:srgbClr val="CFE2F3"/>
                </a:highlight>
                <a:latin typeface="Spectral"/>
                <a:ea typeface="Spectral"/>
                <a:cs typeface="Spectral"/>
                <a:sym typeface="Spectral"/>
              </a:rPr>
              <a:t>First Click:</a:t>
            </a:r>
            <a:endParaRPr b="1" i="1" sz="1400">
              <a:highlight>
                <a:srgbClr val="CFE2F3"/>
              </a:highlight>
              <a:latin typeface="Spectral"/>
              <a:ea typeface="Spectral"/>
              <a:cs typeface="Spectral"/>
              <a:sym typeface="Spectra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u="sng"/>
              <a:t>Definition of churn:</a:t>
            </a:r>
            <a:endParaRPr b="1" u="sng"/>
          </a:p>
          <a:p>
            <a:pPr indent="0" lvl="0" marL="0" rtl="0" algn="l">
              <a:spcBef>
                <a:spcPts val="0"/>
              </a:spcBef>
              <a:spcAft>
                <a:spcPts val="0"/>
              </a:spcAft>
              <a:buNone/>
            </a:pPr>
            <a:r>
              <a:t/>
            </a:r>
            <a:endParaRPr/>
          </a:p>
          <a:p>
            <a:pPr indent="0" lvl="0" marL="0" rtl="0" algn="l">
              <a:spcBef>
                <a:spcPts val="0"/>
              </a:spcBef>
              <a:spcAft>
                <a:spcPts val="0"/>
              </a:spcAft>
              <a:buNone/>
            </a:pPr>
            <a:r>
              <a:rPr lang="en"/>
              <a:t>C</a:t>
            </a:r>
            <a:r>
              <a:rPr lang="en"/>
              <a:t>hurned user</a:t>
            </a:r>
            <a:r>
              <a:rPr lang="en"/>
              <a:t>s are defined as the users</a:t>
            </a:r>
            <a:r>
              <a:rPr lang="en"/>
              <a:t> who stopped commenting to the community. So, if a user stops commenting today,</a:t>
            </a:r>
            <a:r>
              <a:rPr lang="en"/>
              <a:t> because of toxicity in the community, </a:t>
            </a:r>
            <a:r>
              <a:rPr lang="en"/>
              <a:t>and continues to stop for the next consecutive 6 months, he will be considered churned in the 6th month. Losing users from contributing to the community is concerning. Analysing the factors that affect it, is important. Let’s analyse the impact of toxicity on churn for Games and Religion themes. Usually, it is a general notion for us to assume that, users in a community with high toxicity, churn the most. So, these scatter plots have the toxicity contributed by the toxic users on x-axis vs churn on the y-axis</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highlight>
                  <a:srgbClr val="CFE2F3"/>
                </a:highlight>
              </a:rPr>
              <a:t>Games : Gaming vs Truegaming</a:t>
            </a:r>
            <a:endParaRPr b="1" i="1">
              <a:highlight>
                <a:srgbClr val="CFE2F3"/>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Gaming, a toxic community:</a:t>
            </a:r>
            <a:r>
              <a:rPr lang="en"/>
              <a:t> As we can see, the trend goes down, which means that, toxicity is inversely correlated to churn. So, as the toxicity increases, interestingly, people churn less. People seem to be more engaged in toxic conversations, which is contradictory to our assumption.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Truegaming, a non-toxic community: </a:t>
            </a:r>
            <a:r>
              <a:rPr lang="en"/>
              <a:t>In contrast to the toxic community, is the non-toxic community- Truegaming, which seem to show that churn has a positive correlation with toxicity, so as people start to contribute toxic comments, users tend to leave the community, may be, because this community seems to dislike having toxic conversations in the community, which supports our hypothesis. </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sz="1500">
                <a:highlight>
                  <a:srgbClr val="EAD1DC"/>
                </a:highlight>
                <a:latin typeface="Spectral"/>
                <a:ea typeface="Spectral"/>
                <a:cs typeface="Spectral"/>
                <a:sym typeface="Spectral"/>
              </a:rPr>
              <a:t>Second Click:</a:t>
            </a:r>
            <a:endParaRPr b="1" i="1" sz="1500">
              <a:highlight>
                <a:srgbClr val="EAD1DC"/>
              </a:highlight>
              <a:latin typeface="Spectral"/>
              <a:ea typeface="Spectral"/>
              <a:cs typeface="Spectral"/>
              <a:sym typeface="Spectral"/>
            </a:endParaRPr>
          </a:p>
          <a:p>
            <a:pPr indent="0" lvl="0" marL="0" rtl="0" algn="l">
              <a:spcBef>
                <a:spcPts val="0"/>
              </a:spcBef>
              <a:spcAft>
                <a:spcPts val="0"/>
              </a:spcAft>
              <a:buNone/>
            </a:pPr>
            <a:r>
              <a:t/>
            </a:r>
            <a:endParaRPr b="1" i="1"/>
          </a:p>
          <a:p>
            <a:pPr indent="0" lvl="0" marL="0" rtl="0" algn="l">
              <a:spcBef>
                <a:spcPts val="0"/>
              </a:spcBef>
              <a:spcAft>
                <a:spcPts val="0"/>
              </a:spcAft>
              <a:buNone/>
            </a:pPr>
            <a:r>
              <a:rPr b="1" i="1" lang="en">
                <a:highlight>
                  <a:srgbClr val="EAD1DC"/>
                </a:highlight>
              </a:rPr>
              <a:t>Religion : Atheism vs Buddhism</a:t>
            </a:r>
            <a:endParaRPr b="1" i="1">
              <a:highlight>
                <a:srgbClr val="EAD1DC"/>
              </a:highlight>
            </a:endParaRPr>
          </a:p>
          <a:p>
            <a:pPr indent="0" lvl="0" marL="0" rtl="0" algn="l">
              <a:spcBef>
                <a:spcPts val="0"/>
              </a:spcBef>
              <a:spcAft>
                <a:spcPts val="0"/>
              </a:spcAft>
              <a:buNone/>
            </a:pPr>
            <a:r>
              <a:t/>
            </a:r>
            <a:endParaRPr b="1" i="1"/>
          </a:p>
          <a:p>
            <a:pPr indent="0" lvl="0" marL="0" rtl="0" algn="l">
              <a:spcBef>
                <a:spcPts val="0"/>
              </a:spcBef>
              <a:spcAft>
                <a:spcPts val="0"/>
              </a:spcAft>
              <a:buNone/>
            </a:pPr>
            <a:r>
              <a:rPr b="1" lang="en" u="sng"/>
              <a:t>Atheism, a toxic community: </a:t>
            </a:r>
            <a:r>
              <a:rPr lang="en"/>
              <a:t>Atheism also shows a positive relation with toxicity. So, even though Atheism is a toxic community, people stop contributing as the toxicity in the community increases. This is a community where toxicity is high, but people dislike having toxicity in the community, only because of few toxic users, toxicity seem to be high and against the choice of other users.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Buddhism, a non-toxic community: </a:t>
            </a:r>
            <a:r>
              <a:rPr lang="en"/>
              <a:t>Buddhism is considered to be one of the most calmest community. If we look at the scatter plot on the right, churn absolutely shows no correlation to toxicity. Interestingly, users in this community, seem to not bother if toxicity increases or decreases in the community, they stop contributing when they wish and doesn’t depend on the toxicity levels in the community. </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highlight>
                  <a:srgbClr val="FFE599"/>
                </a:highlight>
              </a:rPr>
              <a:t>***Politics theme of community, which are Political Discussion and The Donald, shows negative correlation with toxicity. Both communities seem to be happy with having toxic conversations, just that, the degree of toxicity in either of the communities that changes. </a:t>
            </a:r>
            <a:endParaRPr b="1" i="1">
              <a:highlight>
                <a:srgbClr val="FFE599"/>
              </a:highlight>
            </a:endParaRPr>
          </a:p>
          <a:p>
            <a:pPr indent="0" lvl="0" marL="0" rtl="0" algn="l">
              <a:spcBef>
                <a:spcPts val="0"/>
              </a:spcBef>
              <a:spcAft>
                <a:spcPts val="0"/>
              </a:spcAft>
              <a:buNone/>
            </a:pPr>
            <a:r>
              <a:t/>
            </a:r>
            <a:endParaRPr b="1" i="1">
              <a:highlight>
                <a:srgbClr val="FFE599"/>
              </a:highlight>
            </a:endParaRPr>
          </a:p>
          <a:p>
            <a:pPr indent="0" lvl="0" marL="0" rtl="0" algn="l">
              <a:spcBef>
                <a:spcPts val="0"/>
              </a:spcBef>
              <a:spcAft>
                <a:spcPts val="0"/>
              </a:spcAft>
              <a:buNone/>
            </a:pPr>
            <a:r>
              <a:rPr b="1" i="1" lang="en">
                <a:highlight>
                  <a:srgbClr val="FFE599"/>
                </a:highlight>
              </a:rPr>
              <a:t>Interestingly, with both Atheism and The Donald are toxic, and have same like-minded users in both of them, but, all Atheism users dislike toxicity but, the donald users are like toxicity***</a:t>
            </a:r>
            <a:endParaRPr b="1" i="1">
              <a:highlight>
                <a:srgbClr val="FFE599"/>
              </a:highlight>
            </a:endParaRPr>
          </a:p>
          <a:p>
            <a:pPr indent="0" lvl="0" marL="0" rtl="0" algn="l">
              <a:spcBef>
                <a:spcPts val="0"/>
              </a:spcBef>
              <a:spcAft>
                <a:spcPts val="0"/>
              </a:spcAft>
              <a:buNone/>
            </a:pPr>
            <a:r>
              <a:t/>
            </a:r>
            <a:endParaRPr b="1" i="1"/>
          </a:p>
          <a:p>
            <a:pPr indent="0" lvl="0" marL="0" rtl="0" algn="l">
              <a:spcBef>
                <a:spcPts val="0"/>
              </a:spcBef>
              <a:spcAft>
                <a:spcPts val="0"/>
              </a:spcAft>
              <a:buNone/>
            </a:pPr>
            <a:r>
              <a:rPr b="1" i="1" lang="en" sz="1400"/>
              <a:t>Conclusion:</a:t>
            </a:r>
            <a:endParaRPr b="1" i="1" sz="1400"/>
          </a:p>
          <a:p>
            <a:pPr indent="0" lvl="0" marL="0" rtl="0" algn="l">
              <a:spcBef>
                <a:spcPts val="0"/>
              </a:spcBef>
              <a:spcAft>
                <a:spcPts val="0"/>
              </a:spcAft>
              <a:buNone/>
            </a:pPr>
            <a:r>
              <a:rPr lang="en"/>
              <a:t>People stopping to contribute in the community is mostly community specific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a6bad79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a6bad79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just">
              <a:lnSpc>
                <a:spcPct val="115000"/>
              </a:lnSpc>
              <a:spcBef>
                <a:spcPts val="0"/>
              </a:spcBef>
              <a:spcAft>
                <a:spcPts val="0"/>
              </a:spcAft>
              <a:buNone/>
            </a:pPr>
            <a:r>
              <a:rPr lang="en">
                <a:solidFill>
                  <a:schemeClr val="dk1"/>
                </a:solidFill>
              </a:rPr>
              <a:t>Sneha/Swapil (~2 mins)</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Sneha has 1-2 (~1 min)</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Swapil has 3-4 (~1 min)</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Gaming versus Politics comparison:</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First Animation: Here we are looking at the the time-series of percentage of replies to parent comments varying in general risk-level. We see that both video game communities show more replies to low-risk comments, whereas….</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Second Animation: when we look at The Donald compared to PoliticalDiscussion, we see The Donald depicts a lot of replies to high-risk comments, whereas PoliticalDiscussion shows a mirrored trend.</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Third Animation: Looking at the onset of moderator response, Gaming shows an earlier onset to moderator replies compared to the less toxic community TrueGaming. This would lead us to hypothesize that a higher prevalence of toxicity results in a more responsive team of moderators. However…</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914400" rtl="0" algn="just">
              <a:lnSpc>
                <a:spcPct val="115000"/>
              </a:lnSpc>
              <a:spcBef>
                <a:spcPts val="0"/>
              </a:spcBef>
              <a:spcAft>
                <a:spcPts val="0"/>
              </a:spcAft>
              <a:buNone/>
            </a:pPr>
            <a:r>
              <a:rPr lang="en">
                <a:solidFill>
                  <a:schemeClr val="dk1"/>
                </a:solidFill>
              </a:rPr>
              <a:t>Fourth Animation: When we look at The Donald, their moderators reply slower compared to political discussion, further characterizing The Donald as a community of like-minded users, moderators included.</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05e599dc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05e599dc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Swapil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By this time we assume that some of the audience might be feeling a little lost, some may be with us and wondering where is this leading to, some may be </a:t>
            </a:r>
            <a:r>
              <a:rPr lang="en" sz="1200">
                <a:solidFill>
                  <a:schemeClr val="dk2"/>
                </a:solidFill>
                <a:latin typeface="Roboto"/>
                <a:ea typeface="Roboto"/>
                <a:cs typeface="Roboto"/>
                <a:sym typeface="Roboto"/>
              </a:rPr>
              <a:t>feeling like the guy in middle, and most of us would </a:t>
            </a:r>
            <a:r>
              <a:rPr lang="en" sz="1200">
                <a:solidFill>
                  <a:schemeClr val="dk2"/>
                </a:solidFill>
                <a:latin typeface="Roboto"/>
                <a:ea typeface="Roboto"/>
                <a:cs typeface="Roboto"/>
                <a:sym typeface="Roboto"/>
              </a:rPr>
              <a:t>be happy already that this is all coming to an end and might have already starting to think about the upcoming summer vacation.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We went through a similar journey and emotions through out the project.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As we started with business requirements and research questions we were confused on which metrics to evaluate and what can indicate a communities health in best manner</a:t>
            </a:r>
            <a:r>
              <a:rPr lang="en" sz="1200">
                <a:solidFill>
                  <a:schemeClr val="dk2"/>
                </a:solidFill>
                <a:latin typeface="Roboto"/>
                <a:ea typeface="Roboto"/>
                <a:cs typeface="Roboto"/>
                <a:sym typeface="Roboto"/>
              </a:rPr>
              <a:t>,</a:t>
            </a:r>
            <a:r>
              <a:rPr lang="en" sz="1200">
                <a:solidFill>
                  <a:schemeClr val="dk2"/>
                </a:solidFill>
                <a:latin typeface="Roboto"/>
                <a:ea typeface="Roboto"/>
                <a:cs typeface="Roboto"/>
                <a:sym typeface="Roboto"/>
              </a:rPr>
              <a:t> </a:t>
            </a:r>
            <a:r>
              <a:rPr lang="en" sz="1200">
                <a:solidFill>
                  <a:schemeClr val="dk2"/>
                </a:solidFill>
                <a:latin typeface="Roboto"/>
                <a:ea typeface="Roboto"/>
                <a:cs typeface="Roboto"/>
                <a:sym typeface="Roboto"/>
              </a:rPr>
              <a:t>then o</a:t>
            </a:r>
            <a:r>
              <a:rPr lang="en" sz="1200">
                <a:solidFill>
                  <a:schemeClr val="dk2"/>
                </a:solidFill>
                <a:latin typeface="Roboto"/>
                <a:ea typeface="Roboto"/>
                <a:cs typeface="Roboto"/>
                <a:sym typeface="Roboto"/>
              </a:rPr>
              <a:t>nce we were trying to analyse community trends and dynamics we were like the guys in middle as we initially got some clear patterns about toxicity and sentiments in the community pairs and that got us pretty curious but then deeper analysis revealed that the toxicity and sentiments didn’t always have a strong correlation with growth, engagement or churn and that was a hair pulling moment for us but we kinda expected that. We found that some toxic communities behaved in very different manner vs others and sometimes there were similarities between a toxic and non-toxic communities… for example users in the_donald and buddhism seemed unaffected by toxicity, whereas in atheism we saw a higher churn as toxicity rose.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Hence the idea of toolkit for community health arose and that made more sense for understanding community dynamics and we hope that this kit will enable community managers to get more insights and help customers/users feel like the emoticon guy on the right.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8a6bad7b4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a6bad7b4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Here are some key observations and insights but if there is one key thing we want you to take away then it is the community health toolkit will keep users and community managers happy.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That people might love engagement in toxic discussions or  communities may not be affected by toxicity as all hence we needed toolkit.</a:t>
            </a:r>
            <a:endParaRPr sz="1200">
              <a:solidFill>
                <a:schemeClr val="dk2"/>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8a6bad7b4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a6bad7b4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Swapil --- </a:t>
            </a:r>
            <a:endParaRPr sz="1200">
              <a:solidFill>
                <a:schemeClr val="dk2"/>
              </a:solidFill>
              <a:latin typeface="Roboto"/>
              <a:ea typeface="Roboto"/>
              <a:cs typeface="Roboto"/>
              <a:sym typeface="Roboto"/>
            </a:endParaRPr>
          </a:p>
          <a:p>
            <a:pPr indent="0" lvl="0" marL="0" rtl="0" algn="l">
              <a:spcBef>
                <a:spcPts val="0"/>
              </a:spcBef>
              <a:spcAft>
                <a:spcPts val="0"/>
              </a:spcAft>
              <a:buNone/>
            </a:pPr>
            <a:r>
              <a:rPr lang="en" sz="1200">
                <a:solidFill>
                  <a:schemeClr val="dk2"/>
                </a:solidFill>
                <a:latin typeface="Roboto"/>
                <a:ea typeface="Roboto"/>
                <a:cs typeface="Roboto"/>
                <a:sym typeface="Roboto"/>
              </a:rPr>
              <a:t>I may exclude this but keeping it as placeholder for now. </a:t>
            </a:r>
            <a:endParaRPr sz="1200">
              <a:solidFill>
                <a:schemeClr val="dk2"/>
              </a:solidFill>
              <a:latin typeface="Roboto"/>
              <a:ea typeface="Roboto"/>
              <a:cs typeface="Roboto"/>
              <a:sym typeface="Roboto"/>
            </a:endParaRPr>
          </a:p>
          <a:p>
            <a:pPr indent="0" lvl="0" marL="0" rtl="0" algn="l">
              <a:spcBef>
                <a:spcPts val="0"/>
              </a:spcBef>
              <a:spcAft>
                <a:spcPts val="0"/>
              </a:spcAft>
              <a:buNone/>
            </a:pPr>
            <a:r>
              <a:rPr lang="en" sz="1200">
                <a:solidFill>
                  <a:schemeClr val="dk2"/>
                </a:solidFill>
                <a:latin typeface="Roboto"/>
                <a:ea typeface="Roboto"/>
                <a:cs typeface="Roboto"/>
                <a:sym typeface="Roboto"/>
              </a:rPr>
              <a:t>Some key insights we derived about communities using the toolkit are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lang="en" sz="1200">
                <a:solidFill>
                  <a:schemeClr val="dk2"/>
                </a:solidFill>
                <a:latin typeface="Roboto"/>
                <a:ea typeface="Roboto"/>
                <a:cs typeface="Roboto"/>
                <a:sym typeface="Roboto"/>
              </a:rPr>
              <a:t>The_donald was a an echo chamber for like minded people and they usually don’t mind toxic conversations. The moderators don’t usually intervene either.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lang="en" sz="1200">
                <a:solidFill>
                  <a:schemeClr val="dk2"/>
                </a:solidFill>
                <a:latin typeface="Roboto"/>
                <a:ea typeface="Roboto"/>
                <a:cs typeface="Roboto"/>
                <a:sym typeface="Roboto"/>
              </a:rPr>
              <a:t>Buddhism community has an amazing overall positive sentiment and is also not affected by toxicity.</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lang="en" sz="1200">
                <a:solidFill>
                  <a:schemeClr val="dk2"/>
                </a:solidFill>
                <a:latin typeface="Roboto"/>
                <a:ea typeface="Roboto"/>
                <a:cs typeface="Roboto"/>
                <a:sym typeface="Roboto"/>
              </a:rPr>
              <a:t>Gaming and true gaming are very similar and vulgar language a pretty common thing in both communities.</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lang="en" sz="1200">
                <a:solidFill>
                  <a:schemeClr val="dk2"/>
                </a:solidFill>
                <a:latin typeface="Roboto"/>
                <a:ea typeface="Roboto"/>
                <a:cs typeface="Roboto"/>
                <a:sym typeface="Roboto"/>
              </a:rPr>
              <a:t>Gaming is ………………. While true gaming is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lang="en" sz="1200">
                <a:solidFill>
                  <a:schemeClr val="dk2"/>
                </a:solidFill>
                <a:latin typeface="Roboto"/>
                <a:ea typeface="Roboto"/>
                <a:cs typeface="Roboto"/>
                <a:sym typeface="Roboto"/>
              </a:rPr>
              <a:t>Atheism is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lang="en" sz="1200">
                <a:solidFill>
                  <a:schemeClr val="dk2"/>
                </a:solidFill>
                <a:latin typeface="Roboto"/>
                <a:ea typeface="Roboto"/>
                <a:cs typeface="Roboto"/>
                <a:sym typeface="Roboto"/>
              </a:rPr>
              <a:t>Political discussions is getting better as a community, people here do get affected by toxicity and moderators seem to have an important role</a:t>
            </a:r>
            <a:endParaRPr sz="1200">
              <a:solidFill>
                <a:schemeClr val="dk2"/>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8a6bad7b4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a6bad7b4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8a6bad7b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8a6bad7b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8a6bad7b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a6bad7b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4acd920b0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4acd920b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a:ea typeface="Roboto"/>
                <a:cs typeface="Roboto"/>
                <a:sym typeface="Roboto"/>
              </a:rPr>
              <a:t>Chris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8a6bad7b40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8a6bad7b40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8a6bad7b40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a6bad7b40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8a6bad7b40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a6bad7b40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8951672276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8951672276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892e06158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892e06158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8951672276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8951672276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8951672276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8951672276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8951672276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8951672276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8a6bad7b40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8a6bad7b40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8a6bad7b40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8a6bad7b40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892e061585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92e06158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Chris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8953d985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8953d985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Bruno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 don't think it's a good idea to show this plot, because of the time and we will be able to explore it further in the report later. To show another comparison of the community on slide 10, we will already have 5 slides, this is the sixth.</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Swapil :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The toxicity analysis will have to be 1 slide. Sentiment will be another…. We need to fit 4-5 separate slides into 2 only…. We can have only 2-4 analysis slides in total and we already have 3 after toxicity and sentiments….. Please try fitting similar themes in one slide….i can do that if needed…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Bruno:</a:t>
            </a:r>
            <a:endParaRPr b="1"/>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 can merge my slides, but this does not mean that will shrink my presentation. I’ll still need to talk about the slides and I already have 4, plus the other community from the slide 10 (TrueGaming and Gaming). With that there are already 5 slides in 4 minutes. Like Professor Scott said we need to be clear and the slides needs to be well communicated. I still would like to present just 5 slides and not 6. The time is too small for that and we don’t have too much time to explain many details. This is a good slide to show on the report for sure, not here because of timing schedule that we have.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I'll need help in the others for sure, specially with the the new slides for community (Gaming and TrueGaming) from slide 10.</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Thank you Swapil!</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892e06158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892e06158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8a6bad7b4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8a6bad7b4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Here are some key observations and insights but if there is one key thing we want you to take away then it is the community health toolkit will keep users and community managers happy.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T</a:t>
            </a:r>
            <a:r>
              <a:rPr lang="en" sz="1400">
                <a:latin typeface="Roboto"/>
                <a:ea typeface="Roboto"/>
                <a:cs typeface="Roboto"/>
                <a:sym typeface="Roboto"/>
              </a:rPr>
              <a:t>hat people might love engagement in toxic discussions or  communities may not be affected by toxicity as all hence we needed toolkit.</a:t>
            </a:r>
            <a:endParaRPr sz="1200">
              <a:solidFill>
                <a:schemeClr val="dk2"/>
              </a:solidFill>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895167227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895167227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8a6bad7b4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a6bad7b40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8a6bad7b4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8a6bad7b4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Bruno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In our toolkit, one way of high-level identification of the health of communities is the toxicity rate. Here we can see the toxicity rate for all the communities. Toxicity rate is the number of toxic comments divided by the total number of comments. The lines from the edge are the minimum and maximum values ​​and, in the center of the box, we can see the median value. The width of the box indicates the variation of toxicity level of the community. To begin with, we have:</a:t>
            </a:r>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Char char="●"/>
            </a:pPr>
            <a:r>
              <a:rPr lang="en"/>
              <a:t>Atheism and Buddhism: we can see that Atheism has higher toxicity compared to Buddhism;</a:t>
            </a:r>
            <a:endParaRPr/>
          </a:p>
          <a:p>
            <a:pPr indent="-304800" lvl="0" marL="457200" rtl="0" algn="l">
              <a:lnSpc>
                <a:spcPct val="115000"/>
              </a:lnSpc>
              <a:spcBef>
                <a:spcPts val="0"/>
              </a:spcBef>
              <a:spcAft>
                <a:spcPts val="0"/>
              </a:spcAft>
              <a:buSzPts val="1200"/>
              <a:buChar char="●"/>
            </a:pPr>
            <a:r>
              <a:rPr lang="en"/>
              <a:t>For politics, we see that The_Donald is more toxic;</a:t>
            </a:r>
            <a:endParaRPr/>
          </a:p>
          <a:p>
            <a:pPr indent="-304800" lvl="0" marL="457200" rtl="0" algn="l">
              <a:lnSpc>
                <a:spcPct val="115000"/>
              </a:lnSpc>
              <a:spcBef>
                <a:spcPts val="0"/>
              </a:spcBef>
              <a:spcAft>
                <a:spcPts val="0"/>
              </a:spcAft>
              <a:buSzPts val="1200"/>
              <a:buChar char="●"/>
            </a:pPr>
            <a:r>
              <a:rPr lang="en"/>
              <a:t>Coming to Video Games topic we can say that both Gaming and TrueGaming have similar toxicity rate, but Gaming have a slightly higher toxicity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a general trend of toxicity across all the communities as a big picture.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2 pairs of slides for two themes (buddhism + atheism and gaming + truegaming)</a:t>
            </a:r>
            <a:endParaRPr/>
          </a:p>
          <a:p>
            <a:pPr indent="0" lvl="0" marL="0" rtl="0" algn="l">
              <a:spcBef>
                <a:spcPts val="0"/>
              </a:spcBef>
              <a:spcAft>
                <a:spcPts val="0"/>
              </a:spcAft>
              <a:buNone/>
            </a:pPr>
            <a:r>
              <a:rPr lang="en"/>
              <a:t>Keep y axis for pairs in same manner</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8a6bad7b4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8a6bad7b4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Bruno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In a more detailed view, through the risk topic Vulgarity, we see that Atheism is more toxic than Buddhism. We can also see that Dating risk topic was higher.</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Vulgarity can distinguish between healthy and non-healthy ocmmunities.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Atheism vs buddhism comparison. </a:t>
            </a:r>
            <a:endParaRPr/>
          </a:p>
          <a:p>
            <a:pPr indent="-317500" lvl="0" marL="457200" rtl="0" algn="l">
              <a:spcBef>
                <a:spcPts val="0"/>
              </a:spcBef>
              <a:spcAft>
                <a:spcPts val="0"/>
              </a:spcAft>
              <a:buSzPts val="1400"/>
              <a:buChar char="-"/>
            </a:pPr>
            <a:r>
              <a:rPr lang="en"/>
              <a:t>Gaming vs true gaming or donald vs political discussion.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8a6bad7b4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8a6bad7b4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Gaming and TrueGaming we have similar toxicity rate in both communities. We can see three small differences: from Gaming, on the left side, bullying and vulgar are higher while dating is higher in truegaming, as shown in the plot on the right. We can conclude that Gaming is more toxic than TrueGaming.</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8a6bad7b4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8a6bad7b4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Bruno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Sentiment is another feature of the Toolkit to characterize community health. As shown in the plot, we can clearly identify which communities are healthier by looking at the positive comment rate.</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Buddhism has the highest positive comment rate as expected, followed by TrueGaming, PoliticalDiscussion, Gaming and Atheism. The_Donald has the lowest positive comment rate, but also has a lot of outliers.</a:t>
            </a:r>
            <a:endParaRPr/>
          </a:p>
          <a:p>
            <a:pPr indent="0" lvl="0" marL="0" rtl="0" algn="just">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8a6bad7b4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8a6bad7b4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Bruno</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rPr lang="en"/>
              <a:t>On this plot we see the sentiment ratio, which is the ratio between the positive and negative comments.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
              <a:t>Observing religion communities - the plot on the left, we can conclude that Buddhism has a higher positive sentiment compared to Atheism, which means that Buddhism is a healthier community.</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
              <a:t>On the right side, we observe Video Game communities -  as you can see, TrueGaming has higher positive sentiment than Gaming. Which leads us to conclusion that Truegaming is healthier community than the Gaming.</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92e061585_3_1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92e061585_3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Chris</a:t>
            </a:r>
            <a:endParaRPr/>
          </a:p>
          <a:p>
            <a:pPr indent="0" lvl="0" marL="0" rtl="0" algn="l">
              <a:lnSpc>
                <a:spcPct val="200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89e5cbc40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89e5cbc40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89fb1f0c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9fb1f0c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Bruno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In our toolkit, one way of high-level identification of the health of communities is the toxicity rate. Here we can see the toxicity rate for all the communities. Toxicity rate is the number of toxic comments divided by the total number of comments. The lines from the edge are the minimum and maximum values ​​and, in the center of the box, we can see the median value. The width of the box indicates the variation of toxicity level of the community. To begin with, we have:</a:t>
            </a:r>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Char char="●"/>
            </a:pPr>
            <a:r>
              <a:rPr lang="en"/>
              <a:t>Atheism and Buddhism: we can see that Atheism has higher toxicity compared to Buddhism;</a:t>
            </a:r>
            <a:endParaRPr/>
          </a:p>
          <a:p>
            <a:pPr indent="-304800" lvl="0" marL="457200" rtl="0" algn="l">
              <a:lnSpc>
                <a:spcPct val="115000"/>
              </a:lnSpc>
              <a:spcBef>
                <a:spcPts val="0"/>
              </a:spcBef>
              <a:spcAft>
                <a:spcPts val="0"/>
              </a:spcAft>
              <a:buSzPts val="1200"/>
              <a:buChar char="●"/>
            </a:pPr>
            <a:r>
              <a:rPr lang="en"/>
              <a:t>For politics, we see that The_Donald is more toxic;</a:t>
            </a:r>
            <a:endParaRPr/>
          </a:p>
          <a:p>
            <a:pPr indent="-304800" lvl="0" marL="457200" rtl="0" algn="l">
              <a:lnSpc>
                <a:spcPct val="115000"/>
              </a:lnSpc>
              <a:spcBef>
                <a:spcPts val="0"/>
              </a:spcBef>
              <a:spcAft>
                <a:spcPts val="0"/>
              </a:spcAft>
              <a:buSzPts val="1200"/>
              <a:buChar char="●"/>
            </a:pPr>
            <a:r>
              <a:rPr lang="en"/>
              <a:t>Coming to Video Games topic we can say that both Gaming and TrueGaming have similar toxicity rate, but Gaming toxicity rate is slightly higher.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a general trend of toxicity across all the communities as a big picture.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2 pairs of slides for two themes (buddhism + atheism and gaming + truegaming)</a:t>
            </a:r>
            <a:endParaRPr/>
          </a:p>
          <a:p>
            <a:pPr indent="0" lvl="0" marL="0" rtl="0" algn="l">
              <a:spcBef>
                <a:spcPts val="0"/>
              </a:spcBef>
              <a:spcAft>
                <a:spcPts val="0"/>
              </a:spcAft>
              <a:buNone/>
            </a:pPr>
            <a:r>
              <a:rPr lang="en"/>
              <a:t>Keep y axis for pairs in same manner</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9446ec99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9446ec99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an overview of the general steps we took to complete our project. We first researched and selected pairs of communities matched on theme, like religion, politics, or video games. We then created automated tools for cleaning our data and used tools to label our data, for example sentiment. We then defined metrics that fulfilled our project objectives, implemented them, and observed the resulting trends. We integrated the most important results into a community health toolkit, which provides the essential visualizations for characterizing communities. We will now go into more details on these steps, starting with community selection.”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Animate</a:t>
            </a:r>
            <a:endParaRPr/>
          </a:p>
          <a:p>
            <a:pPr indent="0" lvl="0" marL="0" rtl="0" algn="l">
              <a:spcBef>
                <a:spcPts val="0"/>
              </a:spcBef>
              <a:spcAft>
                <a:spcPts val="0"/>
              </a:spcAft>
              <a:buNone/>
            </a:pPr>
            <a:r>
              <a:rPr lang="en"/>
              <a:t>Gather User Activity -&gt; Toxicity Sentiment to Identifuing patterns of toxic/non toxic communities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92e061585_3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92e061585_3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900"/>
              <a:t>During our community selection, we did some research of reddit communities and selected the most toxic and the least toxic community in each theme based on Reddit Users opinion and Information from some articles. The correct selection of communities was important as otherwise we would not be able to see the similarities and differences in the analysis performed.</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Positive Truegaming and Toxic Gaming were selected in Video Games theme,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healthy buddhism was an opposite to Negative atheism religion subreddits while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PoliticalDiscussion was an opposite to Toxic the_donald in politics theme.</a:t>
            </a:r>
            <a:endParaRPr sz="900"/>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Animate: Non-Toxic / Toxic at the </a:t>
            </a:r>
            <a:r>
              <a:rPr lang="en"/>
              <a:t>beginning</a:t>
            </a:r>
            <a:r>
              <a:rPr lang="en"/>
              <a:t> -&gt; TrueGaming, Gaming -&gt; Buddhism, Atheism -&gt; PoliticalDiscussion, the_donald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92e061585_3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92e061585_3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900"/>
              <a:t>After communities were selected, we used Python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to pull its comments and submissions data for 2014-2018 years from Reddit via Pushsift API. Here you can see how Reddit comments look like - you can have a comment with some comments as response to it.</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After we pulled the data, we created library of functions to gather and clean the data.</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Later we used Two Hat Sift labelling tool to get information about toxicity level of each comment - the least toxic comments had 0 level of toxicity whereas the most toxic ones were pointed at 7. Sift tool also provided us with the topic of toxicity: each comment was classified by Vulgarity, Dating, Bullying and Racism Toxicity.</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As the final step of our data processing, we used vader to sentiment label the comments - it helped us to identify the comments who were positive or negative.</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In terms of our data architecture, we used Cloud Computing to securely access and work with the data: the Amazon S3 bucket was used to store our data while Amazon Sagemaker provided the access to coding resources.</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We used Power BI to create Interactive dashboards for our Community Health Toolkit.</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We stored our codes in GitLab to easily access them and version control.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Finally we documented our results on Confluence Pages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and provided the developed Community Health Toolkit</a:t>
            </a:r>
            <a:endParaRPr sz="900"/>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92e061585_4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92e061585_4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900"/>
              <a:t>Our toolkit was built in multiple steps: first of all we gathered clients business requirements to answer some high-level questions about Community Health and come up with business solutions on how to measure it.</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Each high-level question needed to be defined in a few different ways for deeper analysis and conclusion base.</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We defined those questions into different question groups, such as Sentiment, Toxicity, users activity and others.</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And Created the metrics matching those definitions.</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We counted the defined metrics for all the selected communities and</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 visualized our results on interactive bi dashboards.</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Click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Finally, we gathered all the metrics to a single toolkit that helps to characterize communities. </a:t>
            </a:r>
            <a:endParaRPr sz="900"/>
          </a:p>
          <a:p>
            <a:pPr indent="0" lvl="0" marL="0" rtl="0" algn="l">
              <a:lnSpc>
                <a:spcPct val="115000"/>
              </a:lnSpc>
              <a:spcBef>
                <a:spcPts val="0"/>
              </a:spcBef>
              <a:spcAft>
                <a:spcPts val="0"/>
              </a:spcAft>
              <a:buNone/>
            </a:pPr>
            <a:r>
              <a:t/>
            </a:r>
            <a:endParaRPr sz="9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92e061585_4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92e061585_4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Bruno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In our toolkit, one way of high-level identification of the health of communities is the toxicity rate. Here we can see the toxicity rate for all the communities. T</a:t>
            </a:r>
            <a:r>
              <a:rPr lang="en"/>
              <a:t>oxicity rate</a:t>
            </a:r>
            <a:r>
              <a:rPr lang="en"/>
              <a:t> is the number of toxic comments divided by the total number of comments. The lines from the edge are the minimum and maximum values ​​and, in the center of the box, we can see the median value. The width of the box indicates the variation of toxicity level of the community. To begin with, we have:</a:t>
            </a:r>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Char char="●"/>
            </a:pPr>
            <a:r>
              <a:rPr lang="en"/>
              <a:t>Atheism and Buddhism: we can see that Atheism has higher toxicity compared to Buddhism;</a:t>
            </a:r>
            <a:endParaRPr/>
          </a:p>
          <a:p>
            <a:pPr indent="-304800" lvl="0" marL="457200" rtl="0" algn="l">
              <a:lnSpc>
                <a:spcPct val="115000"/>
              </a:lnSpc>
              <a:spcBef>
                <a:spcPts val="0"/>
              </a:spcBef>
              <a:spcAft>
                <a:spcPts val="0"/>
              </a:spcAft>
              <a:buSzPts val="1200"/>
              <a:buChar char="●"/>
            </a:pPr>
            <a:r>
              <a:rPr lang="en"/>
              <a:t>For politics, we see that The_Donald is more toxic;</a:t>
            </a:r>
            <a:endParaRPr/>
          </a:p>
          <a:p>
            <a:pPr indent="-304800" lvl="0" marL="457200" rtl="0" algn="l">
              <a:lnSpc>
                <a:spcPct val="115000"/>
              </a:lnSpc>
              <a:spcBef>
                <a:spcPts val="0"/>
              </a:spcBef>
              <a:spcAft>
                <a:spcPts val="0"/>
              </a:spcAft>
              <a:buSzPts val="1200"/>
              <a:buChar char="●"/>
            </a:pPr>
            <a:r>
              <a:rPr lang="en"/>
              <a:t>Coming to Video Games topic we can say that both Gaming and TrueGaming have similar toxicity rate, </a:t>
            </a:r>
            <a:r>
              <a:rPr lang="en"/>
              <a:t>but Gaming toxicity rate is slightly higher.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a general trend of toxicity across all the communities as a big picture.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2 pairs of slides for two themes (buddhism + atheism and gaming + truegaming)</a:t>
            </a:r>
            <a:endParaRPr/>
          </a:p>
          <a:p>
            <a:pPr indent="0" lvl="0" marL="0" rtl="0" algn="l">
              <a:spcBef>
                <a:spcPts val="0"/>
              </a:spcBef>
              <a:spcAft>
                <a:spcPts val="0"/>
              </a:spcAft>
              <a:buNone/>
            </a:pPr>
            <a:r>
              <a:rPr lang="en"/>
              <a:t>Keep y axis for pairs in same manner</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mc:AlternateContent>
    <mc:Choice Requires="p14">
      <p:transition spd="slow" p14:dur="7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9.png"/><Relationship Id="rId5" Type="http://schemas.openxmlformats.org/officeDocument/2006/relationships/image" Target="../media/image17.png"/></Relationships>
</file>

<file path=ppt/slides/_rels/slide10.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18.png"/><Relationship Id="rId9"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41.png"/><Relationship Id="rId7" Type="http://schemas.openxmlformats.org/officeDocument/2006/relationships/image" Target="../media/image4.png"/><Relationship Id="rId8" Type="http://schemas.openxmlformats.org/officeDocument/2006/relationships/image" Target="../media/image38.png"/></Relationships>
</file>

<file path=ppt/slides/_rels/slide11.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11.png"/><Relationship Id="rId13" Type="http://schemas.openxmlformats.org/officeDocument/2006/relationships/image" Target="../media/image18.png"/><Relationship Id="rId12" Type="http://schemas.openxmlformats.org/officeDocument/2006/relationships/image" Target="../media/image53.png"/><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2.png"/><Relationship Id="rId15" Type="http://schemas.openxmlformats.org/officeDocument/2006/relationships/image" Target="../media/image38.png"/><Relationship Id="rId14" Type="http://schemas.openxmlformats.org/officeDocument/2006/relationships/image" Target="../media/image66.png"/><Relationship Id="rId5" Type="http://schemas.openxmlformats.org/officeDocument/2006/relationships/image" Target="../media/image48.png"/><Relationship Id="rId6" Type="http://schemas.openxmlformats.org/officeDocument/2006/relationships/image" Target="../media/image40.png"/><Relationship Id="rId7" Type="http://schemas.openxmlformats.org/officeDocument/2006/relationships/image" Target="../media/image49.png"/><Relationship Id="rId8" Type="http://schemas.openxmlformats.org/officeDocument/2006/relationships/image" Target="../media/image4.png"/></Relationships>
</file>

<file path=ppt/slides/_rels/slide12.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11.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56.png"/><Relationship Id="rId8"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78.png"/><Relationship Id="rId6" Type="http://schemas.openxmlformats.org/officeDocument/2006/relationships/image" Target="../media/image75.png"/></Relationships>
</file>

<file path=ppt/slides/_rels/slide14.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57.png"/><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5.png"/><Relationship Id="rId4" Type="http://schemas.openxmlformats.org/officeDocument/2006/relationships/image" Target="../media/image52.png"/><Relationship Id="rId9" Type="http://schemas.openxmlformats.org/officeDocument/2006/relationships/image" Target="../media/image61.png"/><Relationship Id="rId5" Type="http://schemas.openxmlformats.org/officeDocument/2006/relationships/image" Target="../media/image64.png"/><Relationship Id="rId6" Type="http://schemas.openxmlformats.org/officeDocument/2006/relationships/image" Target="../media/image59.png"/><Relationship Id="rId7" Type="http://schemas.openxmlformats.org/officeDocument/2006/relationships/image" Target="../media/image54.png"/><Relationship Id="rId8"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4.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41.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40.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3.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82.png"/><Relationship Id="rId6" Type="http://schemas.openxmlformats.org/officeDocument/2006/relationships/image" Target="../media/image85.png"/><Relationship Id="rId7" Type="http://schemas.openxmlformats.org/officeDocument/2006/relationships/image" Target="../media/image92.png"/><Relationship Id="rId8"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06.png"/><Relationship Id="rId6" Type="http://schemas.openxmlformats.org/officeDocument/2006/relationships/image" Target="../media/image101.png"/><Relationship Id="rId7" Type="http://schemas.openxmlformats.org/officeDocument/2006/relationships/image" Target="../media/image105.png"/><Relationship Id="rId8"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18.png"/><Relationship Id="rId5" Type="http://schemas.openxmlformats.org/officeDocument/2006/relationships/image" Target="../media/image93.png"/><Relationship Id="rId6" Type="http://schemas.openxmlformats.org/officeDocument/2006/relationships/image" Target="../media/image98.png"/><Relationship Id="rId7" Type="http://schemas.openxmlformats.org/officeDocument/2006/relationships/image" Target="../media/image103.png"/><Relationship Id="rId8" Type="http://schemas.openxmlformats.org/officeDocument/2006/relationships/image" Target="../media/image10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79.png"/><Relationship Id="rId4" Type="http://schemas.openxmlformats.org/officeDocument/2006/relationships/image" Target="../media/image76.png"/><Relationship Id="rId5" Type="http://schemas.openxmlformats.org/officeDocument/2006/relationships/image" Target="../media/image18.png"/><Relationship Id="rId6"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81.png"/><Relationship Id="rId4" Type="http://schemas.openxmlformats.org/officeDocument/2006/relationships/image" Target="../media/image107.png"/><Relationship Id="rId5" Type="http://schemas.openxmlformats.org/officeDocument/2006/relationships/image" Target="../media/image83.png"/><Relationship Id="rId6" Type="http://schemas.openxmlformats.org/officeDocument/2006/relationships/image" Target="../media/image89.png"/><Relationship Id="rId7" Type="http://schemas.openxmlformats.org/officeDocument/2006/relationships/image" Target="../media/image4.png"/><Relationship Id="rId8"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97.png"/><Relationship Id="rId4" Type="http://schemas.openxmlformats.org/officeDocument/2006/relationships/image" Target="../media/image91.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40.png"/><Relationship Id="rId8"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88.png"/><Relationship Id="rId4" Type="http://schemas.openxmlformats.org/officeDocument/2006/relationships/image" Target="../media/image90.png"/><Relationship Id="rId5" Type="http://schemas.openxmlformats.org/officeDocument/2006/relationships/image" Target="../media/image95.png"/><Relationship Id="rId6" Type="http://schemas.openxmlformats.org/officeDocument/2006/relationships/image" Target="../media/image94.png"/><Relationship Id="rId7" Type="http://schemas.openxmlformats.org/officeDocument/2006/relationships/image" Target="../media/image38.png"/><Relationship Id="rId8"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3.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9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41.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40.png"/><Relationship Id="rId8"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4.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11.png"/><Relationship Id="rId13" Type="http://schemas.openxmlformats.org/officeDocument/2006/relationships/image" Target="../media/image66.png"/><Relationship Id="rId12" Type="http://schemas.openxmlformats.org/officeDocument/2006/relationships/image" Target="../media/image18.png"/><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4.png"/><Relationship Id="rId9" Type="http://schemas.openxmlformats.org/officeDocument/2006/relationships/image" Target="../media/image42.png"/><Relationship Id="rId14" Type="http://schemas.openxmlformats.org/officeDocument/2006/relationships/image" Target="../media/image38.png"/><Relationship Id="rId5" Type="http://schemas.openxmlformats.org/officeDocument/2006/relationships/image" Target="../media/image46.png"/><Relationship Id="rId6" Type="http://schemas.openxmlformats.org/officeDocument/2006/relationships/image" Target="../media/image41.png"/><Relationship Id="rId7" Type="http://schemas.openxmlformats.org/officeDocument/2006/relationships/image" Target="../media/image48.png"/><Relationship Id="rId8"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99.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18.png"/><Relationship Id="rId9"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41.png"/><Relationship Id="rId7" Type="http://schemas.openxmlformats.org/officeDocument/2006/relationships/image" Target="../media/image4.png"/><Relationship Id="rId8"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comments" Target="../comments/comment4.xml"/><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11.png"/><Relationship Id="rId7"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1.png"/><Relationship Id="rId6"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18.png"/><Relationship Id="rId9"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41.png"/><Relationship Id="rId7" Type="http://schemas.openxmlformats.org/officeDocument/2006/relationships/image" Target="../media/image4.png"/><Relationship Id="rId8"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comments" Target="../comments/comment5.xml"/><Relationship Id="rId4" Type="http://schemas.openxmlformats.org/officeDocument/2006/relationships/image" Target="../media/image37.png"/><Relationship Id="rId5"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00.png"/></Relationships>
</file>

<file path=ppt/slides/_rels/slide41.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36.png"/><Relationship Id="rId13" Type="http://schemas.openxmlformats.org/officeDocument/2006/relationships/image" Target="../media/image39.png"/><Relationship Id="rId12" Type="http://schemas.openxmlformats.org/officeDocument/2006/relationships/image" Target="../media/image47.png"/><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18.png"/><Relationship Id="rId9"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41.png"/><Relationship Id="rId7" Type="http://schemas.openxmlformats.org/officeDocument/2006/relationships/image" Target="../media/image4.png"/><Relationship Id="rId8"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6.jpg"/><Relationship Id="rId7" Type="http://schemas.openxmlformats.org/officeDocument/2006/relationships/image" Target="../media/image2.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19.png"/><Relationship Id="rId13" Type="http://schemas.openxmlformats.org/officeDocument/2006/relationships/image" Target="../media/image27.png"/><Relationship Id="rId12" Type="http://schemas.openxmlformats.org/officeDocument/2006/relationships/image" Target="../media/image22.png"/><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24.png"/><Relationship Id="rId15" Type="http://schemas.openxmlformats.org/officeDocument/2006/relationships/image" Target="../media/image30.png"/><Relationship Id="rId14" Type="http://schemas.openxmlformats.org/officeDocument/2006/relationships/image" Target="../media/image77.png"/><Relationship Id="rId17" Type="http://schemas.openxmlformats.org/officeDocument/2006/relationships/image" Target="../media/image21.png"/><Relationship Id="rId16" Type="http://schemas.openxmlformats.org/officeDocument/2006/relationships/image" Target="../media/image26.png"/><Relationship Id="rId5" Type="http://schemas.openxmlformats.org/officeDocument/2006/relationships/image" Target="../media/image15.png"/><Relationship Id="rId19" Type="http://schemas.openxmlformats.org/officeDocument/2006/relationships/image" Target="../media/image33.png"/><Relationship Id="rId6" Type="http://schemas.openxmlformats.org/officeDocument/2006/relationships/image" Target="../media/image10.png"/><Relationship Id="rId18" Type="http://schemas.openxmlformats.org/officeDocument/2006/relationships/image" Target="../media/image23.png"/><Relationship Id="rId7" Type="http://schemas.openxmlformats.org/officeDocument/2006/relationships/image" Target="../media/image6.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58.png"/><Relationship Id="rId5" Type="http://schemas.openxmlformats.org/officeDocument/2006/relationships/image" Target="../media/image35.png"/><Relationship Id="rId6" Type="http://schemas.openxmlformats.org/officeDocument/2006/relationships/image" Target="../media/image28.png"/><Relationship Id="rId7" Type="http://schemas.openxmlformats.org/officeDocument/2006/relationships/image" Target="../media/image31.png"/></Relationships>
</file>

<file path=ppt/slides/_rels/slide9.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36.png"/><Relationship Id="rId13" Type="http://schemas.openxmlformats.org/officeDocument/2006/relationships/image" Target="../media/image39.png"/><Relationship Id="rId12" Type="http://schemas.openxmlformats.org/officeDocument/2006/relationships/image" Target="../media/image47.png"/><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8.png"/><Relationship Id="rId9"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41.png"/><Relationship Id="rId7" Type="http://schemas.openxmlformats.org/officeDocument/2006/relationships/image" Target="../media/image4.png"/><Relationship Id="rId8"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idx="4294967295" type="subTitle"/>
          </p:nvPr>
        </p:nvSpPr>
        <p:spPr>
          <a:xfrm>
            <a:off x="591338" y="2878400"/>
            <a:ext cx="8222100" cy="4329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1600"/>
              </a:spcAft>
              <a:buNone/>
            </a:pPr>
            <a:r>
              <a:rPr lang="en" sz="1400">
                <a:solidFill>
                  <a:schemeClr val="dk1"/>
                </a:solidFill>
              </a:rPr>
              <a:t>June 23, 2020</a:t>
            </a:r>
            <a:endParaRPr sz="1400">
              <a:solidFill>
                <a:schemeClr val="dk1"/>
              </a:solidFill>
            </a:endParaRPr>
          </a:p>
        </p:txBody>
      </p:sp>
      <p:sp>
        <p:nvSpPr>
          <p:cNvPr id="86" name="Google Shape;86;p13"/>
          <p:cNvSpPr txBox="1"/>
          <p:nvPr/>
        </p:nvSpPr>
        <p:spPr>
          <a:xfrm>
            <a:off x="680275" y="4481700"/>
            <a:ext cx="82221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Bruno Santos        Chris Donoff       Elizaveta Volkova       Sneha Mikkilineni Durga       Swapil Paliwal</a:t>
            </a:r>
            <a:endParaRPr>
              <a:solidFill>
                <a:schemeClr val="dk1"/>
              </a:solidFill>
              <a:latin typeface="Roboto"/>
              <a:ea typeface="Roboto"/>
              <a:cs typeface="Roboto"/>
              <a:sym typeface="Roboto"/>
            </a:endParaRPr>
          </a:p>
        </p:txBody>
      </p:sp>
      <p:pic>
        <p:nvPicPr>
          <p:cNvPr id="87" name="Google Shape;87;p13"/>
          <p:cNvPicPr preferRelativeResize="0"/>
          <p:nvPr/>
        </p:nvPicPr>
        <p:blipFill>
          <a:blip r:embed="rId4">
            <a:alphaModFix/>
          </a:blip>
          <a:stretch>
            <a:fillRect/>
          </a:stretch>
        </p:blipFill>
        <p:spPr>
          <a:xfrm>
            <a:off x="2835825" y="50025"/>
            <a:ext cx="3309450" cy="1906725"/>
          </a:xfrm>
          <a:prstGeom prst="rect">
            <a:avLst/>
          </a:prstGeom>
          <a:noFill/>
          <a:ln>
            <a:noFill/>
          </a:ln>
        </p:spPr>
      </p:pic>
      <p:pic>
        <p:nvPicPr>
          <p:cNvPr id="88" name="Google Shape;88;p13"/>
          <p:cNvPicPr preferRelativeResize="0"/>
          <p:nvPr/>
        </p:nvPicPr>
        <p:blipFill rotWithShape="1">
          <a:blip r:embed="rId5">
            <a:alphaModFix/>
          </a:blip>
          <a:srcRect b="0" l="0" r="1029" t="1681"/>
          <a:stretch/>
        </p:blipFill>
        <p:spPr>
          <a:xfrm>
            <a:off x="5904550" y="0"/>
            <a:ext cx="3239450" cy="2370675"/>
          </a:xfrm>
          <a:prstGeom prst="rect">
            <a:avLst/>
          </a:prstGeom>
          <a:noFill/>
          <a:ln>
            <a:noFill/>
          </a:ln>
        </p:spPr>
      </p:pic>
      <p:sp>
        <p:nvSpPr>
          <p:cNvPr id="89" name="Google Shape;89;p13"/>
          <p:cNvSpPr txBox="1"/>
          <p:nvPr/>
        </p:nvSpPr>
        <p:spPr>
          <a:xfrm>
            <a:off x="436500" y="2037850"/>
            <a:ext cx="8108100" cy="10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Roboto"/>
                <a:ea typeface="Roboto"/>
                <a:cs typeface="Roboto"/>
                <a:sym typeface="Roboto"/>
              </a:rPr>
              <a:t>I</a:t>
            </a:r>
            <a:r>
              <a:rPr lang="en" sz="2400">
                <a:solidFill>
                  <a:schemeClr val="dk1"/>
                </a:solidFill>
                <a:latin typeface="Roboto"/>
                <a:ea typeface="Roboto"/>
                <a:cs typeface="Roboto"/>
                <a:sym typeface="Roboto"/>
              </a:rPr>
              <a:t>dentification of patterns and metrics to distinguish</a:t>
            </a:r>
            <a:r>
              <a:rPr b="1" lang="en" sz="2400">
                <a:solidFill>
                  <a:srgbClr val="1D1C1D"/>
                </a:solidFill>
                <a:highlight>
                  <a:srgbClr val="FFFFFF"/>
                </a:highlight>
              </a:rPr>
              <a:t> </a:t>
            </a:r>
            <a:r>
              <a:rPr lang="en" sz="2400">
                <a:solidFill>
                  <a:schemeClr val="dk1"/>
                </a:solidFill>
                <a:latin typeface="Roboto"/>
                <a:ea typeface="Roboto"/>
                <a:cs typeface="Roboto"/>
                <a:sym typeface="Roboto"/>
              </a:rPr>
              <a:t>toxic and non-toxic Reddit communities </a:t>
            </a:r>
            <a:endParaRPr sz="2400">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22"/>
          <p:cNvPicPr preferRelativeResize="0"/>
          <p:nvPr/>
        </p:nvPicPr>
        <p:blipFill>
          <a:blip r:embed="rId3">
            <a:alphaModFix/>
          </a:blip>
          <a:stretch>
            <a:fillRect/>
          </a:stretch>
        </p:blipFill>
        <p:spPr>
          <a:xfrm>
            <a:off x="409675" y="941600"/>
            <a:ext cx="8422623" cy="3928650"/>
          </a:xfrm>
          <a:prstGeom prst="rect">
            <a:avLst/>
          </a:prstGeom>
          <a:noFill/>
          <a:ln>
            <a:noFill/>
          </a:ln>
        </p:spPr>
      </p:pic>
      <p:sp>
        <p:nvSpPr>
          <p:cNvPr id="335" name="Google Shape;335;p22"/>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can identify Community Health</a:t>
            </a:r>
            <a:endParaRPr/>
          </a:p>
        </p:txBody>
      </p:sp>
      <p:sp>
        <p:nvSpPr>
          <p:cNvPr id="336" name="Google Shape;336;p22"/>
          <p:cNvSpPr txBox="1"/>
          <p:nvPr>
            <p:ph idx="12" type="sldNum"/>
          </p:nvPr>
        </p:nvSpPr>
        <p:spPr>
          <a:xfrm>
            <a:off x="8488831" y="480664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10</a:t>
            </a:r>
            <a:endParaRPr>
              <a:solidFill>
                <a:srgbClr val="FFFFFF"/>
              </a:solidFill>
            </a:endParaRPr>
          </a:p>
        </p:txBody>
      </p:sp>
      <p:pic>
        <p:nvPicPr>
          <p:cNvPr id="337" name="Google Shape;337;p22"/>
          <p:cNvPicPr preferRelativeResize="0"/>
          <p:nvPr/>
        </p:nvPicPr>
        <p:blipFill>
          <a:blip r:embed="rId4">
            <a:alphaModFix/>
          </a:blip>
          <a:stretch>
            <a:fillRect/>
          </a:stretch>
        </p:blipFill>
        <p:spPr>
          <a:xfrm>
            <a:off x="879478" y="3923286"/>
            <a:ext cx="1100947" cy="825700"/>
          </a:xfrm>
          <a:prstGeom prst="rect">
            <a:avLst/>
          </a:prstGeom>
          <a:noFill/>
          <a:ln>
            <a:noFill/>
          </a:ln>
        </p:spPr>
      </p:pic>
      <p:pic>
        <p:nvPicPr>
          <p:cNvPr id="338" name="Google Shape;338;p22"/>
          <p:cNvPicPr preferRelativeResize="0"/>
          <p:nvPr/>
        </p:nvPicPr>
        <p:blipFill>
          <a:blip r:embed="rId5">
            <a:alphaModFix/>
          </a:blip>
          <a:stretch>
            <a:fillRect/>
          </a:stretch>
        </p:blipFill>
        <p:spPr>
          <a:xfrm>
            <a:off x="7796943" y="3452800"/>
            <a:ext cx="940675" cy="1322400"/>
          </a:xfrm>
          <a:prstGeom prst="rect">
            <a:avLst/>
          </a:prstGeom>
          <a:noFill/>
          <a:ln>
            <a:noFill/>
          </a:ln>
        </p:spPr>
      </p:pic>
      <p:pic>
        <p:nvPicPr>
          <p:cNvPr id="339" name="Google Shape;339;p22"/>
          <p:cNvPicPr preferRelativeResize="0"/>
          <p:nvPr/>
        </p:nvPicPr>
        <p:blipFill>
          <a:blip r:embed="rId6">
            <a:alphaModFix/>
          </a:blip>
          <a:stretch>
            <a:fillRect/>
          </a:stretch>
        </p:blipFill>
        <p:spPr>
          <a:xfrm>
            <a:off x="3841875" y="3934850"/>
            <a:ext cx="661875" cy="661875"/>
          </a:xfrm>
          <a:prstGeom prst="rect">
            <a:avLst/>
          </a:prstGeom>
          <a:noFill/>
          <a:ln>
            <a:noFill/>
          </a:ln>
        </p:spPr>
      </p:pic>
      <p:pic>
        <p:nvPicPr>
          <p:cNvPr id="340" name="Google Shape;340;p22"/>
          <p:cNvPicPr preferRelativeResize="0"/>
          <p:nvPr/>
        </p:nvPicPr>
        <p:blipFill>
          <a:blip r:embed="rId7">
            <a:alphaModFix/>
          </a:blip>
          <a:stretch>
            <a:fillRect/>
          </a:stretch>
        </p:blipFill>
        <p:spPr>
          <a:xfrm>
            <a:off x="2390775" y="3907411"/>
            <a:ext cx="825700" cy="825700"/>
          </a:xfrm>
          <a:prstGeom prst="rect">
            <a:avLst/>
          </a:prstGeom>
          <a:noFill/>
          <a:ln>
            <a:noFill/>
          </a:ln>
        </p:spPr>
      </p:pic>
      <p:pic>
        <p:nvPicPr>
          <p:cNvPr id="341" name="Google Shape;341;p22"/>
          <p:cNvPicPr preferRelativeResize="0"/>
          <p:nvPr/>
        </p:nvPicPr>
        <p:blipFill rotWithShape="1">
          <a:blip r:embed="rId8">
            <a:alphaModFix/>
          </a:blip>
          <a:srcRect b="11847" l="0" r="0" t="0"/>
          <a:stretch/>
        </p:blipFill>
        <p:spPr>
          <a:xfrm>
            <a:off x="5027126" y="3891149"/>
            <a:ext cx="1019987" cy="749275"/>
          </a:xfrm>
          <a:prstGeom prst="rect">
            <a:avLst/>
          </a:prstGeom>
          <a:noFill/>
          <a:ln>
            <a:noFill/>
          </a:ln>
        </p:spPr>
      </p:pic>
      <p:pic>
        <p:nvPicPr>
          <p:cNvPr id="342" name="Google Shape;342;p22"/>
          <p:cNvPicPr preferRelativeResize="0"/>
          <p:nvPr/>
        </p:nvPicPr>
        <p:blipFill>
          <a:blip r:embed="rId9">
            <a:alphaModFix/>
          </a:blip>
          <a:stretch>
            <a:fillRect/>
          </a:stretch>
        </p:blipFill>
        <p:spPr>
          <a:xfrm>
            <a:off x="6315425" y="3821800"/>
            <a:ext cx="1229575" cy="825700"/>
          </a:xfrm>
          <a:prstGeom prst="rect">
            <a:avLst/>
          </a:prstGeom>
          <a:noFill/>
          <a:ln>
            <a:noFill/>
          </a:ln>
        </p:spPr>
      </p:pic>
      <p:sp>
        <p:nvSpPr>
          <p:cNvPr id="343" name="Google Shape;343;p22"/>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344" name="Google Shape;344;p22"/>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345" name="Google Shape;345;p22"/>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
        <p:nvSpPr>
          <p:cNvPr id="346" name="Google Shape;346;p22"/>
          <p:cNvSpPr/>
          <p:nvPr/>
        </p:nvSpPr>
        <p:spPr>
          <a:xfrm>
            <a:off x="386575" y="947575"/>
            <a:ext cx="8587200" cy="393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22"/>
          <p:cNvPicPr preferRelativeResize="0"/>
          <p:nvPr/>
        </p:nvPicPr>
        <p:blipFill>
          <a:blip r:embed="rId10">
            <a:alphaModFix/>
          </a:blip>
          <a:stretch>
            <a:fillRect/>
          </a:stretch>
        </p:blipFill>
        <p:spPr>
          <a:xfrm>
            <a:off x="152400" y="1904958"/>
            <a:ext cx="4380725" cy="2528467"/>
          </a:xfrm>
          <a:prstGeom prst="rect">
            <a:avLst/>
          </a:prstGeom>
          <a:noFill/>
          <a:ln>
            <a:noFill/>
          </a:ln>
        </p:spPr>
      </p:pic>
      <p:pic>
        <p:nvPicPr>
          <p:cNvPr id="348" name="Google Shape;348;p22"/>
          <p:cNvPicPr preferRelativeResize="0"/>
          <p:nvPr/>
        </p:nvPicPr>
        <p:blipFill>
          <a:blip r:embed="rId11">
            <a:alphaModFix/>
          </a:blip>
          <a:stretch>
            <a:fillRect/>
          </a:stretch>
        </p:blipFill>
        <p:spPr>
          <a:xfrm>
            <a:off x="4914050" y="1847800"/>
            <a:ext cx="4123465" cy="2528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grpSp>
        <p:nvGrpSpPr>
          <p:cNvPr id="353" name="Google Shape;353;p23"/>
          <p:cNvGrpSpPr/>
          <p:nvPr/>
        </p:nvGrpSpPr>
        <p:grpSpPr>
          <a:xfrm>
            <a:off x="45125" y="1583825"/>
            <a:ext cx="3568800" cy="2995500"/>
            <a:chOff x="34225" y="8550"/>
            <a:chExt cx="3568800" cy="2995500"/>
          </a:xfrm>
        </p:grpSpPr>
        <p:sp>
          <p:nvSpPr>
            <p:cNvPr id="354" name="Google Shape;354;p23"/>
            <p:cNvSpPr/>
            <p:nvPr/>
          </p:nvSpPr>
          <p:spPr>
            <a:xfrm>
              <a:off x="34225" y="8550"/>
              <a:ext cx="3568800" cy="299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3"/>
            <p:cNvGrpSpPr/>
            <p:nvPr/>
          </p:nvGrpSpPr>
          <p:grpSpPr>
            <a:xfrm>
              <a:off x="316653" y="128375"/>
              <a:ext cx="2850750" cy="2643746"/>
              <a:chOff x="316653" y="128375"/>
              <a:chExt cx="2850750" cy="2643746"/>
            </a:xfrm>
          </p:grpSpPr>
          <p:pic>
            <p:nvPicPr>
              <p:cNvPr id="356" name="Google Shape;356;p23"/>
              <p:cNvPicPr preferRelativeResize="0"/>
              <p:nvPr/>
            </p:nvPicPr>
            <p:blipFill>
              <a:blip r:embed="rId3">
                <a:alphaModFix/>
              </a:blip>
              <a:stretch>
                <a:fillRect/>
              </a:stretch>
            </p:blipFill>
            <p:spPr>
              <a:xfrm>
                <a:off x="316653" y="299521"/>
                <a:ext cx="2850750" cy="2472600"/>
              </a:xfrm>
              <a:prstGeom prst="rect">
                <a:avLst/>
              </a:prstGeom>
              <a:noFill/>
              <a:ln>
                <a:noFill/>
              </a:ln>
            </p:spPr>
          </p:pic>
          <p:pic>
            <p:nvPicPr>
              <p:cNvPr id="357" name="Google Shape;357;p23"/>
              <p:cNvPicPr preferRelativeResize="0"/>
              <p:nvPr/>
            </p:nvPicPr>
            <p:blipFill>
              <a:blip r:embed="rId4">
                <a:alphaModFix/>
              </a:blip>
              <a:stretch>
                <a:fillRect/>
              </a:stretch>
            </p:blipFill>
            <p:spPr>
              <a:xfrm>
                <a:off x="2438625" y="213950"/>
                <a:ext cx="606075" cy="606075"/>
              </a:xfrm>
              <a:prstGeom prst="rect">
                <a:avLst/>
              </a:prstGeom>
              <a:noFill/>
              <a:ln>
                <a:noFill/>
              </a:ln>
            </p:spPr>
          </p:pic>
          <p:sp>
            <p:nvSpPr>
              <p:cNvPr id="358" name="Google Shape;358;p23"/>
              <p:cNvSpPr txBox="1"/>
              <p:nvPr/>
            </p:nvSpPr>
            <p:spPr>
              <a:xfrm>
                <a:off x="470700" y="128375"/>
                <a:ext cx="123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Gaming</a:t>
                </a:r>
                <a:endParaRPr b="1">
                  <a:solidFill>
                    <a:schemeClr val="dk1"/>
                  </a:solidFill>
                  <a:latin typeface="Roboto"/>
                  <a:ea typeface="Roboto"/>
                  <a:cs typeface="Roboto"/>
                  <a:sym typeface="Roboto"/>
                </a:endParaRPr>
              </a:p>
            </p:txBody>
          </p:sp>
        </p:grpSp>
      </p:grpSp>
      <p:grpSp>
        <p:nvGrpSpPr>
          <p:cNvPr id="359" name="Google Shape;359;p23"/>
          <p:cNvGrpSpPr/>
          <p:nvPr/>
        </p:nvGrpSpPr>
        <p:grpSpPr>
          <a:xfrm>
            <a:off x="0" y="1583825"/>
            <a:ext cx="3732000" cy="2995500"/>
            <a:chOff x="3065325" y="-17325"/>
            <a:chExt cx="3732000" cy="2995500"/>
          </a:xfrm>
        </p:grpSpPr>
        <p:sp>
          <p:nvSpPr>
            <p:cNvPr id="360" name="Google Shape;360;p23"/>
            <p:cNvSpPr/>
            <p:nvPr/>
          </p:nvSpPr>
          <p:spPr>
            <a:xfrm>
              <a:off x="3065325" y="-17325"/>
              <a:ext cx="3732000" cy="299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23"/>
            <p:cNvPicPr preferRelativeResize="0"/>
            <p:nvPr/>
          </p:nvPicPr>
          <p:blipFill rotWithShape="1">
            <a:blip r:embed="rId5">
              <a:alphaModFix/>
            </a:blip>
            <a:srcRect b="0" l="0" r="9722" t="0"/>
            <a:stretch/>
          </p:blipFill>
          <p:spPr>
            <a:xfrm>
              <a:off x="3375062" y="387975"/>
              <a:ext cx="2827275" cy="2365601"/>
            </a:xfrm>
            <a:prstGeom prst="rect">
              <a:avLst/>
            </a:prstGeom>
            <a:noFill/>
            <a:ln>
              <a:noFill/>
            </a:ln>
          </p:spPr>
        </p:pic>
        <p:sp>
          <p:nvSpPr>
            <p:cNvPr id="362" name="Google Shape;362;p23"/>
            <p:cNvSpPr txBox="1"/>
            <p:nvPr/>
          </p:nvSpPr>
          <p:spPr>
            <a:xfrm>
              <a:off x="3420350" y="121225"/>
              <a:ext cx="135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TrueGaming</a:t>
              </a:r>
              <a:endParaRPr b="1">
                <a:solidFill>
                  <a:schemeClr val="dk1"/>
                </a:solidFill>
                <a:latin typeface="Roboto"/>
                <a:ea typeface="Roboto"/>
                <a:cs typeface="Roboto"/>
                <a:sym typeface="Roboto"/>
              </a:endParaRPr>
            </a:p>
          </p:txBody>
        </p:sp>
        <p:pic>
          <p:nvPicPr>
            <p:cNvPr id="363" name="Google Shape;363;p23"/>
            <p:cNvPicPr preferRelativeResize="0"/>
            <p:nvPr/>
          </p:nvPicPr>
          <p:blipFill>
            <a:blip r:embed="rId6">
              <a:alphaModFix/>
            </a:blip>
            <a:stretch>
              <a:fillRect/>
            </a:stretch>
          </p:blipFill>
          <p:spPr>
            <a:xfrm>
              <a:off x="5479875" y="5630"/>
              <a:ext cx="930375" cy="624775"/>
            </a:xfrm>
            <a:prstGeom prst="rect">
              <a:avLst/>
            </a:prstGeom>
            <a:noFill/>
            <a:ln>
              <a:noFill/>
            </a:ln>
          </p:spPr>
        </p:pic>
      </p:grpSp>
      <p:sp>
        <p:nvSpPr>
          <p:cNvPr id="364" name="Google Shape;364;p23"/>
          <p:cNvSpPr txBox="1"/>
          <p:nvPr>
            <p:ph idx="4294967295" type="title"/>
          </p:nvPr>
        </p:nvSpPr>
        <p:spPr>
          <a:xfrm>
            <a:off x="157000" y="395925"/>
            <a:ext cx="8520600" cy="948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Toxicity effect on Users Activity &amp; Community Growth</a:t>
            </a:r>
            <a:endParaRPr sz="3000"/>
          </a:p>
        </p:txBody>
      </p:sp>
      <p:sp>
        <p:nvSpPr>
          <p:cNvPr id="365" name="Google Shape;365;p23"/>
          <p:cNvSpPr txBox="1"/>
          <p:nvPr>
            <p:ph idx="12" type="sldNum"/>
          </p:nvPr>
        </p:nvSpPr>
        <p:spPr>
          <a:xfrm>
            <a:off x="8481125" y="4901850"/>
            <a:ext cx="548700" cy="2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11</a:t>
            </a:r>
            <a:endParaRPr>
              <a:solidFill>
                <a:srgbClr val="FFFFFF"/>
              </a:solidFill>
            </a:endParaRPr>
          </a:p>
        </p:txBody>
      </p:sp>
      <p:sp>
        <p:nvSpPr>
          <p:cNvPr id="366" name="Google Shape;366;p23"/>
          <p:cNvSpPr txBox="1"/>
          <p:nvPr/>
        </p:nvSpPr>
        <p:spPr>
          <a:xfrm>
            <a:off x="4321650" y="2083063"/>
            <a:ext cx="4489200" cy="20763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Daily Active Users are not affected by Daily Toxicity Rate</a:t>
            </a:r>
            <a:endParaRPr b="1">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Increase of Active Users attract New Contributors</a:t>
            </a:r>
            <a:endParaRPr b="1">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Daily Subscribers relationship to Active Users vary between communities </a:t>
            </a:r>
            <a:endParaRPr b="1">
              <a:solidFill>
                <a:schemeClr val="dk1"/>
              </a:solidFill>
              <a:latin typeface="Roboto"/>
              <a:ea typeface="Roboto"/>
              <a:cs typeface="Roboto"/>
              <a:sym typeface="Roboto"/>
            </a:endParaRPr>
          </a:p>
        </p:txBody>
      </p:sp>
      <p:sp>
        <p:nvSpPr>
          <p:cNvPr id="367" name="Google Shape;367;p23"/>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368" name="Google Shape;368;p23"/>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    Project Details</a:t>
            </a:r>
            <a:endParaRPr>
              <a:solidFill>
                <a:srgbClr val="CCCCCC"/>
              </a:solidFill>
            </a:endParaRPr>
          </a:p>
        </p:txBody>
      </p:sp>
      <p:sp>
        <p:nvSpPr>
          <p:cNvPr id="369" name="Google Shape;369;p23"/>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grpSp>
        <p:nvGrpSpPr>
          <p:cNvPr id="370" name="Google Shape;370;p23"/>
          <p:cNvGrpSpPr/>
          <p:nvPr/>
        </p:nvGrpSpPr>
        <p:grpSpPr>
          <a:xfrm>
            <a:off x="157000" y="1472050"/>
            <a:ext cx="3108600" cy="2918100"/>
            <a:chOff x="6035375" y="-17325"/>
            <a:chExt cx="3108600" cy="2918100"/>
          </a:xfrm>
        </p:grpSpPr>
        <p:sp>
          <p:nvSpPr>
            <p:cNvPr id="371" name="Google Shape;371;p23"/>
            <p:cNvSpPr/>
            <p:nvPr/>
          </p:nvSpPr>
          <p:spPr>
            <a:xfrm>
              <a:off x="6035375" y="-17325"/>
              <a:ext cx="3108600" cy="291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23"/>
            <p:cNvGrpSpPr/>
            <p:nvPr/>
          </p:nvGrpSpPr>
          <p:grpSpPr>
            <a:xfrm>
              <a:off x="6244250" y="77925"/>
              <a:ext cx="2856451" cy="2662825"/>
              <a:chOff x="6244250" y="77925"/>
              <a:chExt cx="2856451" cy="2662825"/>
            </a:xfrm>
          </p:grpSpPr>
          <p:grpSp>
            <p:nvGrpSpPr>
              <p:cNvPr id="373" name="Google Shape;373;p23"/>
              <p:cNvGrpSpPr/>
              <p:nvPr/>
            </p:nvGrpSpPr>
            <p:grpSpPr>
              <a:xfrm>
                <a:off x="6244250" y="77925"/>
                <a:ext cx="2856451" cy="2662825"/>
                <a:chOff x="6244250" y="77925"/>
                <a:chExt cx="2856451" cy="2662825"/>
              </a:xfrm>
            </p:grpSpPr>
            <p:pic>
              <p:nvPicPr>
                <p:cNvPr id="374" name="Google Shape;374;p23"/>
                <p:cNvPicPr preferRelativeResize="0"/>
                <p:nvPr/>
              </p:nvPicPr>
              <p:blipFill rotWithShape="1">
                <a:blip r:embed="rId7">
                  <a:alphaModFix/>
                </a:blip>
                <a:srcRect b="0" l="0" r="1497" t="0"/>
                <a:stretch/>
              </p:blipFill>
              <p:spPr>
                <a:xfrm>
                  <a:off x="6244250" y="220100"/>
                  <a:ext cx="2856451" cy="2520650"/>
                </a:xfrm>
                <a:prstGeom prst="rect">
                  <a:avLst/>
                </a:prstGeom>
                <a:noFill/>
                <a:ln>
                  <a:noFill/>
                </a:ln>
              </p:spPr>
            </p:pic>
            <p:sp>
              <p:nvSpPr>
                <p:cNvPr id="375" name="Google Shape;375;p23"/>
                <p:cNvSpPr txBox="1"/>
                <p:nvPr/>
              </p:nvSpPr>
              <p:spPr>
                <a:xfrm>
                  <a:off x="6286500" y="77925"/>
                  <a:ext cx="11430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Atheism</a:t>
                  </a:r>
                  <a:endParaRPr b="1">
                    <a:solidFill>
                      <a:schemeClr val="dk1"/>
                    </a:solidFill>
                    <a:latin typeface="Roboto"/>
                    <a:ea typeface="Roboto"/>
                    <a:cs typeface="Roboto"/>
                    <a:sym typeface="Roboto"/>
                  </a:endParaRPr>
                </a:p>
              </p:txBody>
            </p:sp>
          </p:grpSp>
          <p:pic>
            <p:nvPicPr>
              <p:cNvPr id="376" name="Google Shape;376;p23"/>
              <p:cNvPicPr preferRelativeResize="0"/>
              <p:nvPr/>
            </p:nvPicPr>
            <p:blipFill>
              <a:blip r:embed="rId8">
                <a:alphaModFix/>
              </a:blip>
              <a:stretch>
                <a:fillRect/>
              </a:stretch>
            </p:blipFill>
            <p:spPr>
              <a:xfrm>
                <a:off x="8325550" y="77925"/>
                <a:ext cx="683575" cy="683575"/>
              </a:xfrm>
              <a:prstGeom prst="rect">
                <a:avLst/>
              </a:prstGeom>
              <a:noFill/>
              <a:ln>
                <a:noFill/>
              </a:ln>
            </p:spPr>
          </p:pic>
        </p:grpSp>
      </p:grpSp>
      <p:sp>
        <p:nvSpPr>
          <p:cNvPr id="377" name="Google Shape;377;p23"/>
          <p:cNvSpPr txBox="1"/>
          <p:nvPr/>
        </p:nvSpPr>
        <p:spPr>
          <a:xfrm>
            <a:off x="3214850" y="4159375"/>
            <a:ext cx="30000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Roboto"/>
                <a:ea typeface="Roboto"/>
                <a:cs typeface="Roboto"/>
                <a:sym typeface="Roboto"/>
              </a:rPr>
              <a:t>Strong negative effect</a:t>
            </a:r>
            <a:endParaRPr i="1" sz="1200">
              <a:solidFill>
                <a:schemeClr val="dk1"/>
              </a:solidFill>
              <a:latin typeface="Roboto"/>
              <a:ea typeface="Roboto"/>
              <a:cs typeface="Roboto"/>
              <a:sym typeface="Roboto"/>
            </a:endParaRPr>
          </a:p>
        </p:txBody>
      </p:sp>
      <p:grpSp>
        <p:nvGrpSpPr>
          <p:cNvPr id="378" name="Google Shape;378;p23"/>
          <p:cNvGrpSpPr/>
          <p:nvPr/>
        </p:nvGrpSpPr>
        <p:grpSpPr>
          <a:xfrm>
            <a:off x="157008" y="1651532"/>
            <a:ext cx="3157572" cy="2636789"/>
            <a:chOff x="155875" y="2537125"/>
            <a:chExt cx="3255900" cy="2718900"/>
          </a:xfrm>
        </p:grpSpPr>
        <p:sp>
          <p:nvSpPr>
            <p:cNvPr id="379" name="Google Shape;379;p23"/>
            <p:cNvSpPr/>
            <p:nvPr/>
          </p:nvSpPr>
          <p:spPr>
            <a:xfrm>
              <a:off x="155875" y="2537125"/>
              <a:ext cx="3255900" cy="271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3"/>
            <p:cNvGrpSpPr/>
            <p:nvPr/>
          </p:nvGrpSpPr>
          <p:grpSpPr>
            <a:xfrm>
              <a:off x="444887" y="2571809"/>
              <a:ext cx="2813204" cy="2571806"/>
              <a:chOff x="444863" y="2631725"/>
              <a:chExt cx="2747537" cy="2511775"/>
            </a:xfrm>
          </p:grpSpPr>
          <p:pic>
            <p:nvPicPr>
              <p:cNvPr id="381" name="Google Shape;381;p23"/>
              <p:cNvPicPr preferRelativeResize="0"/>
              <p:nvPr/>
            </p:nvPicPr>
            <p:blipFill>
              <a:blip r:embed="rId9">
                <a:alphaModFix/>
              </a:blip>
              <a:stretch>
                <a:fillRect/>
              </a:stretch>
            </p:blipFill>
            <p:spPr>
              <a:xfrm>
                <a:off x="444863" y="2631725"/>
                <a:ext cx="2747530" cy="2511775"/>
              </a:xfrm>
              <a:prstGeom prst="rect">
                <a:avLst/>
              </a:prstGeom>
              <a:noFill/>
              <a:ln>
                <a:noFill/>
              </a:ln>
            </p:spPr>
          </p:pic>
          <p:pic>
            <p:nvPicPr>
              <p:cNvPr id="382" name="Google Shape;382;p23"/>
              <p:cNvPicPr preferRelativeResize="0"/>
              <p:nvPr/>
            </p:nvPicPr>
            <p:blipFill>
              <a:blip r:embed="rId10">
                <a:alphaModFix/>
              </a:blip>
              <a:stretch>
                <a:fillRect/>
              </a:stretch>
            </p:blipFill>
            <p:spPr>
              <a:xfrm>
                <a:off x="2523925" y="2684325"/>
                <a:ext cx="668475" cy="939750"/>
              </a:xfrm>
              <a:prstGeom prst="rect">
                <a:avLst/>
              </a:prstGeom>
              <a:noFill/>
              <a:ln>
                <a:noFill/>
              </a:ln>
            </p:spPr>
          </p:pic>
          <p:sp>
            <p:nvSpPr>
              <p:cNvPr id="383" name="Google Shape;383;p23"/>
              <p:cNvSpPr txBox="1"/>
              <p:nvPr/>
            </p:nvSpPr>
            <p:spPr>
              <a:xfrm>
                <a:off x="444875" y="2631725"/>
                <a:ext cx="12468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Buddhism</a:t>
                </a:r>
                <a:endParaRPr b="1">
                  <a:solidFill>
                    <a:schemeClr val="dk1"/>
                  </a:solidFill>
                  <a:latin typeface="Roboto"/>
                  <a:ea typeface="Roboto"/>
                  <a:cs typeface="Roboto"/>
                  <a:sym typeface="Roboto"/>
                </a:endParaRPr>
              </a:p>
            </p:txBody>
          </p:sp>
        </p:grpSp>
      </p:grpSp>
      <p:sp>
        <p:nvSpPr>
          <p:cNvPr id="384" name="Google Shape;384;p23"/>
          <p:cNvSpPr/>
          <p:nvPr/>
        </p:nvSpPr>
        <p:spPr>
          <a:xfrm>
            <a:off x="2022100" y="4288325"/>
            <a:ext cx="145500" cy="291000"/>
          </a:xfrm>
          <a:prstGeom prst="upArrow">
            <a:avLst>
              <a:gd fmla="val 50000" name="adj1"/>
              <a:gd fmla="val 50000" name="adj2"/>
            </a:avLst>
          </a:prstGeom>
          <a:solidFill>
            <a:srgbClr val="5B0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23"/>
          <p:cNvPicPr preferRelativeResize="0"/>
          <p:nvPr/>
        </p:nvPicPr>
        <p:blipFill rotWithShape="1">
          <a:blip r:embed="rId11">
            <a:alphaModFix/>
          </a:blip>
          <a:srcRect b="0" l="10395" r="-8" t="0"/>
          <a:stretch/>
        </p:blipFill>
        <p:spPr>
          <a:xfrm>
            <a:off x="3276599" y="1811825"/>
            <a:ext cx="379450" cy="2476500"/>
          </a:xfrm>
          <a:prstGeom prst="rect">
            <a:avLst/>
          </a:prstGeom>
          <a:noFill/>
          <a:ln>
            <a:noFill/>
          </a:ln>
        </p:spPr>
      </p:pic>
      <p:sp>
        <p:nvSpPr>
          <p:cNvPr id="386" name="Google Shape;386;p23"/>
          <p:cNvSpPr txBox="1"/>
          <p:nvPr/>
        </p:nvSpPr>
        <p:spPr>
          <a:xfrm>
            <a:off x="3214850" y="1592600"/>
            <a:ext cx="22851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Roboto"/>
                <a:ea typeface="Roboto"/>
                <a:cs typeface="Roboto"/>
                <a:sym typeface="Roboto"/>
              </a:rPr>
              <a:t>Strong </a:t>
            </a:r>
            <a:r>
              <a:rPr i="1" lang="en" sz="1200">
                <a:solidFill>
                  <a:schemeClr val="dk1"/>
                </a:solidFill>
                <a:latin typeface="Roboto"/>
                <a:ea typeface="Roboto"/>
                <a:cs typeface="Roboto"/>
                <a:sym typeface="Roboto"/>
              </a:rPr>
              <a:t>positive</a:t>
            </a:r>
            <a:r>
              <a:rPr i="1" lang="en" sz="1200">
                <a:solidFill>
                  <a:schemeClr val="dk1"/>
                </a:solidFill>
                <a:latin typeface="Roboto"/>
                <a:ea typeface="Roboto"/>
                <a:cs typeface="Roboto"/>
                <a:sym typeface="Roboto"/>
              </a:rPr>
              <a:t> effect</a:t>
            </a:r>
            <a:endParaRPr i="1" sz="1200">
              <a:solidFill>
                <a:schemeClr val="dk1"/>
              </a:solidFill>
              <a:latin typeface="Roboto"/>
              <a:ea typeface="Roboto"/>
              <a:cs typeface="Roboto"/>
              <a:sym typeface="Roboto"/>
            </a:endParaRPr>
          </a:p>
        </p:txBody>
      </p:sp>
      <p:sp>
        <p:nvSpPr>
          <p:cNvPr id="387" name="Google Shape;387;p23"/>
          <p:cNvSpPr/>
          <p:nvPr/>
        </p:nvSpPr>
        <p:spPr>
          <a:xfrm>
            <a:off x="2425600" y="4288325"/>
            <a:ext cx="145500" cy="291000"/>
          </a:xfrm>
          <a:prstGeom prst="upArrow">
            <a:avLst>
              <a:gd fmla="val 50000" name="adj1"/>
              <a:gd fmla="val 50000" name="adj2"/>
            </a:avLst>
          </a:prstGeom>
          <a:solidFill>
            <a:srgbClr val="5B0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3"/>
          <p:cNvGrpSpPr/>
          <p:nvPr/>
        </p:nvGrpSpPr>
        <p:grpSpPr>
          <a:xfrm>
            <a:off x="436025" y="1748988"/>
            <a:ext cx="3074000" cy="2441875"/>
            <a:chOff x="3593525" y="2701625"/>
            <a:chExt cx="3074000" cy="2441875"/>
          </a:xfrm>
        </p:grpSpPr>
        <p:pic>
          <p:nvPicPr>
            <p:cNvPr id="389" name="Google Shape;389;p23"/>
            <p:cNvPicPr preferRelativeResize="0"/>
            <p:nvPr/>
          </p:nvPicPr>
          <p:blipFill>
            <a:blip r:embed="rId12">
              <a:alphaModFix/>
            </a:blip>
            <a:stretch>
              <a:fillRect/>
            </a:stretch>
          </p:blipFill>
          <p:spPr>
            <a:xfrm>
              <a:off x="3602113" y="2724150"/>
              <a:ext cx="2658421" cy="2419350"/>
            </a:xfrm>
            <a:prstGeom prst="rect">
              <a:avLst/>
            </a:prstGeom>
            <a:noFill/>
            <a:ln>
              <a:noFill/>
            </a:ln>
          </p:spPr>
        </p:pic>
        <p:pic>
          <p:nvPicPr>
            <p:cNvPr id="390" name="Google Shape;390;p23"/>
            <p:cNvPicPr preferRelativeResize="0"/>
            <p:nvPr/>
          </p:nvPicPr>
          <p:blipFill>
            <a:blip r:embed="rId13">
              <a:alphaModFix/>
            </a:blip>
            <a:stretch>
              <a:fillRect/>
            </a:stretch>
          </p:blipFill>
          <p:spPr>
            <a:xfrm>
              <a:off x="5437350" y="2724150"/>
              <a:ext cx="1230175" cy="922650"/>
            </a:xfrm>
            <a:prstGeom prst="rect">
              <a:avLst/>
            </a:prstGeom>
            <a:noFill/>
            <a:ln>
              <a:noFill/>
            </a:ln>
          </p:spPr>
        </p:pic>
        <p:sp>
          <p:nvSpPr>
            <p:cNvPr id="391" name="Google Shape;391;p23"/>
            <p:cNvSpPr txBox="1"/>
            <p:nvPr/>
          </p:nvSpPr>
          <p:spPr>
            <a:xfrm>
              <a:off x="3593525" y="2701625"/>
              <a:ext cx="11949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the_Donald</a:t>
              </a:r>
              <a:endParaRPr b="1">
                <a:solidFill>
                  <a:schemeClr val="dk1"/>
                </a:solidFill>
                <a:latin typeface="Roboto"/>
                <a:ea typeface="Roboto"/>
                <a:cs typeface="Roboto"/>
                <a:sym typeface="Roboto"/>
              </a:endParaRPr>
            </a:p>
          </p:txBody>
        </p:sp>
      </p:grpSp>
      <p:sp>
        <p:nvSpPr>
          <p:cNvPr id="392" name="Google Shape;392;p23"/>
          <p:cNvSpPr/>
          <p:nvPr/>
        </p:nvSpPr>
        <p:spPr>
          <a:xfrm rot="-7728443">
            <a:off x="2289434" y="2838859"/>
            <a:ext cx="145523" cy="606130"/>
          </a:xfrm>
          <a:prstGeom prst="upArrow">
            <a:avLst>
              <a:gd fmla="val 50000" name="adj1"/>
              <a:gd fmla="val 50000" name="adj2"/>
            </a:avLst>
          </a:prstGeom>
          <a:solidFill>
            <a:srgbClr val="5B0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3"/>
          <p:cNvGrpSpPr/>
          <p:nvPr/>
        </p:nvGrpSpPr>
        <p:grpSpPr>
          <a:xfrm>
            <a:off x="406325" y="1517875"/>
            <a:ext cx="2813750" cy="2756876"/>
            <a:chOff x="6349213" y="2374950"/>
            <a:chExt cx="2813750" cy="2756876"/>
          </a:xfrm>
        </p:grpSpPr>
        <p:grpSp>
          <p:nvGrpSpPr>
            <p:cNvPr id="394" name="Google Shape;394;p23"/>
            <p:cNvGrpSpPr/>
            <p:nvPr/>
          </p:nvGrpSpPr>
          <p:grpSpPr>
            <a:xfrm>
              <a:off x="6349213" y="2374950"/>
              <a:ext cx="2762149" cy="2756876"/>
              <a:chOff x="6349213" y="2374950"/>
              <a:chExt cx="2762149" cy="2756876"/>
            </a:xfrm>
          </p:grpSpPr>
          <p:pic>
            <p:nvPicPr>
              <p:cNvPr id="395" name="Google Shape;395;p23"/>
              <p:cNvPicPr preferRelativeResize="0"/>
              <p:nvPr/>
            </p:nvPicPr>
            <p:blipFill rotWithShape="1">
              <a:blip r:embed="rId14">
                <a:alphaModFix/>
              </a:blip>
              <a:srcRect b="0" l="0" r="2296" t="0"/>
              <a:stretch/>
            </p:blipFill>
            <p:spPr>
              <a:xfrm>
                <a:off x="6349213" y="2522175"/>
                <a:ext cx="2762149" cy="2609651"/>
              </a:xfrm>
              <a:prstGeom prst="rect">
                <a:avLst/>
              </a:prstGeom>
              <a:noFill/>
              <a:ln>
                <a:noFill/>
              </a:ln>
            </p:spPr>
          </p:pic>
          <p:sp>
            <p:nvSpPr>
              <p:cNvPr id="396" name="Google Shape;396;p23"/>
              <p:cNvSpPr txBox="1"/>
              <p:nvPr/>
            </p:nvSpPr>
            <p:spPr>
              <a:xfrm>
                <a:off x="6381850" y="2374950"/>
                <a:ext cx="2005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PoliticalDiscussion</a:t>
                </a:r>
                <a:endParaRPr b="1">
                  <a:solidFill>
                    <a:schemeClr val="dk1"/>
                  </a:solidFill>
                  <a:latin typeface="Roboto"/>
                  <a:ea typeface="Roboto"/>
                  <a:cs typeface="Roboto"/>
                  <a:sym typeface="Roboto"/>
                </a:endParaRPr>
              </a:p>
            </p:txBody>
          </p:sp>
        </p:grpSp>
        <p:pic>
          <p:nvPicPr>
            <p:cNvPr id="397" name="Google Shape;397;p23"/>
            <p:cNvPicPr preferRelativeResize="0"/>
            <p:nvPr/>
          </p:nvPicPr>
          <p:blipFill rotWithShape="1">
            <a:blip r:embed="rId15">
              <a:alphaModFix/>
            </a:blip>
            <a:srcRect b="11847" l="0" r="0" t="0"/>
            <a:stretch/>
          </p:blipFill>
          <p:spPr>
            <a:xfrm>
              <a:off x="8306576" y="2571750"/>
              <a:ext cx="856386" cy="6291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84">
                                            <p:txEl>
                                              <p:pRg end="0" st="0"/>
                                            </p:txEl>
                                          </p:spTgt>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9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grpSp>
        <p:nvGrpSpPr>
          <p:cNvPr id="402" name="Google Shape;402;p24"/>
          <p:cNvGrpSpPr/>
          <p:nvPr/>
        </p:nvGrpSpPr>
        <p:grpSpPr>
          <a:xfrm>
            <a:off x="777625" y="847800"/>
            <a:ext cx="7850025" cy="3912508"/>
            <a:chOff x="777625" y="847800"/>
            <a:chExt cx="7850025" cy="3912508"/>
          </a:xfrm>
        </p:grpSpPr>
        <p:sp>
          <p:nvSpPr>
            <p:cNvPr id="403" name="Google Shape;403;p24"/>
            <p:cNvSpPr txBox="1"/>
            <p:nvPr/>
          </p:nvSpPr>
          <p:spPr>
            <a:xfrm>
              <a:off x="4009000" y="847800"/>
              <a:ext cx="1528500" cy="393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Roboto"/>
                  <a:ea typeface="Roboto"/>
                  <a:cs typeface="Roboto"/>
                  <a:sym typeface="Roboto"/>
                </a:rPr>
                <a:t>Video Games</a:t>
              </a:r>
              <a:endParaRPr b="1" sz="1700">
                <a:solidFill>
                  <a:schemeClr val="dk1"/>
                </a:solidFill>
                <a:latin typeface="Roboto"/>
                <a:ea typeface="Roboto"/>
                <a:cs typeface="Roboto"/>
                <a:sym typeface="Roboto"/>
              </a:endParaRPr>
            </a:p>
          </p:txBody>
        </p:sp>
        <p:grpSp>
          <p:nvGrpSpPr>
            <p:cNvPr id="404" name="Google Shape;404;p24"/>
            <p:cNvGrpSpPr/>
            <p:nvPr/>
          </p:nvGrpSpPr>
          <p:grpSpPr>
            <a:xfrm>
              <a:off x="777625" y="1096741"/>
              <a:ext cx="7850025" cy="3663566"/>
              <a:chOff x="777625" y="1096741"/>
              <a:chExt cx="7850025" cy="3663566"/>
            </a:xfrm>
          </p:grpSpPr>
          <p:grpSp>
            <p:nvGrpSpPr>
              <p:cNvPr id="405" name="Google Shape;405;p24"/>
              <p:cNvGrpSpPr/>
              <p:nvPr/>
            </p:nvGrpSpPr>
            <p:grpSpPr>
              <a:xfrm>
                <a:off x="777625" y="1096741"/>
                <a:ext cx="7850025" cy="3663566"/>
                <a:chOff x="1070454" y="1282150"/>
                <a:chExt cx="7556820" cy="3554100"/>
              </a:xfrm>
            </p:grpSpPr>
            <p:sp>
              <p:nvSpPr>
                <p:cNvPr id="406" name="Google Shape;406;p24"/>
                <p:cNvSpPr txBox="1"/>
                <p:nvPr/>
              </p:nvSpPr>
              <p:spPr>
                <a:xfrm>
                  <a:off x="1300500" y="4442650"/>
                  <a:ext cx="2739000" cy="393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Negative</a:t>
                  </a:r>
                  <a:r>
                    <a:rPr lang="en">
                      <a:solidFill>
                        <a:schemeClr val="dk1"/>
                      </a:solidFill>
                      <a:latin typeface="Roboto"/>
                      <a:ea typeface="Roboto"/>
                      <a:cs typeface="Roboto"/>
                      <a:sym typeface="Roboto"/>
                    </a:rPr>
                    <a:t> Correlation</a:t>
                  </a:r>
                  <a:endParaRPr>
                    <a:solidFill>
                      <a:schemeClr val="dk1"/>
                    </a:solidFill>
                    <a:latin typeface="Roboto"/>
                    <a:ea typeface="Roboto"/>
                    <a:cs typeface="Roboto"/>
                    <a:sym typeface="Roboto"/>
                  </a:endParaRPr>
                </a:p>
              </p:txBody>
            </p:sp>
            <p:grpSp>
              <p:nvGrpSpPr>
                <p:cNvPr id="407" name="Google Shape;407;p24"/>
                <p:cNvGrpSpPr/>
                <p:nvPr/>
              </p:nvGrpSpPr>
              <p:grpSpPr>
                <a:xfrm>
                  <a:off x="5371932" y="1282150"/>
                  <a:ext cx="3255342" cy="3472525"/>
                  <a:chOff x="5371932" y="1282150"/>
                  <a:chExt cx="3255342" cy="3472525"/>
                </a:xfrm>
              </p:grpSpPr>
              <p:pic>
                <p:nvPicPr>
                  <p:cNvPr id="408" name="Google Shape;408;p24"/>
                  <p:cNvPicPr preferRelativeResize="0"/>
                  <p:nvPr/>
                </p:nvPicPr>
                <p:blipFill>
                  <a:blip r:embed="rId3">
                    <a:alphaModFix/>
                  </a:blip>
                  <a:stretch>
                    <a:fillRect/>
                  </a:stretch>
                </p:blipFill>
                <p:spPr>
                  <a:xfrm>
                    <a:off x="5371932" y="1693465"/>
                    <a:ext cx="3255342" cy="261343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409" name="Google Shape;409;p24"/>
                  <p:cNvSpPr txBox="1"/>
                  <p:nvPr/>
                </p:nvSpPr>
                <p:spPr>
                  <a:xfrm>
                    <a:off x="5720125" y="4361075"/>
                    <a:ext cx="2739000" cy="393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Positive</a:t>
                    </a:r>
                    <a:r>
                      <a:rPr lang="en">
                        <a:solidFill>
                          <a:schemeClr val="dk1"/>
                        </a:solidFill>
                        <a:latin typeface="Roboto"/>
                        <a:ea typeface="Roboto"/>
                        <a:cs typeface="Roboto"/>
                        <a:sym typeface="Roboto"/>
                      </a:rPr>
                      <a:t> Correlation</a:t>
                    </a:r>
                    <a:endParaRPr>
                      <a:solidFill>
                        <a:schemeClr val="dk1"/>
                      </a:solidFill>
                      <a:latin typeface="Roboto"/>
                      <a:ea typeface="Roboto"/>
                      <a:cs typeface="Roboto"/>
                      <a:sym typeface="Roboto"/>
                    </a:endParaRPr>
                  </a:p>
                </p:txBody>
              </p:sp>
              <p:sp>
                <p:nvSpPr>
                  <p:cNvPr id="410" name="Google Shape;410;p24"/>
                  <p:cNvSpPr txBox="1"/>
                  <p:nvPr/>
                </p:nvSpPr>
                <p:spPr>
                  <a:xfrm>
                    <a:off x="5917400" y="1282150"/>
                    <a:ext cx="22341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Truegaming</a:t>
                    </a:r>
                    <a:endParaRPr>
                      <a:latin typeface="Roboto"/>
                      <a:ea typeface="Roboto"/>
                      <a:cs typeface="Roboto"/>
                      <a:sym typeface="Roboto"/>
                    </a:endParaRPr>
                  </a:p>
                </p:txBody>
              </p:sp>
            </p:grpSp>
            <p:pic>
              <p:nvPicPr>
                <p:cNvPr id="411" name="Google Shape;411;p24"/>
                <p:cNvPicPr preferRelativeResize="0"/>
                <p:nvPr/>
              </p:nvPicPr>
              <p:blipFill>
                <a:blip r:embed="rId4">
                  <a:alphaModFix/>
                </a:blip>
                <a:stretch>
                  <a:fillRect/>
                </a:stretch>
              </p:blipFill>
              <p:spPr>
                <a:xfrm>
                  <a:off x="1070454" y="1708623"/>
                  <a:ext cx="3255342" cy="261343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412" name="Google Shape;412;p24"/>
                <p:cNvSpPr txBox="1"/>
                <p:nvPr/>
              </p:nvSpPr>
              <p:spPr>
                <a:xfrm>
                  <a:off x="1400538" y="1299875"/>
                  <a:ext cx="22341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Gaming</a:t>
                  </a:r>
                  <a:endParaRPr>
                    <a:latin typeface="Roboto"/>
                    <a:ea typeface="Roboto"/>
                    <a:cs typeface="Roboto"/>
                    <a:sym typeface="Roboto"/>
                  </a:endParaRPr>
                </a:p>
              </p:txBody>
            </p:sp>
          </p:grpSp>
          <p:pic>
            <p:nvPicPr>
              <p:cNvPr id="413" name="Google Shape;413;p24"/>
              <p:cNvPicPr preferRelativeResize="0"/>
              <p:nvPr/>
            </p:nvPicPr>
            <p:blipFill>
              <a:blip r:embed="rId5">
                <a:alphaModFix/>
              </a:blip>
              <a:stretch>
                <a:fillRect/>
              </a:stretch>
            </p:blipFill>
            <p:spPr>
              <a:xfrm>
                <a:off x="7562250" y="1522775"/>
                <a:ext cx="1065400" cy="715450"/>
              </a:xfrm>
              <a:prstGeom prst="rect">
                <a:avLst/>
              </a:prstGeom>
              <a:noFill/>
              <a:ln>
                <a:noFill/>
              </a:ln>
            </p:spPr>
          </p:pic>
          <p:pic>
            <p:nvPicPr>
              <p:cNvPr id="414" name="Google Shape;414;p24"/>
              <p:cNvPicPr preferRelativeResize="0"/>
              <p:nvPr/>
            </p:nvPicPr>
            <p:blipFill>
              <a:blip r:embed="rId6">
                <a:alphaModFix/>
              </a:blip>
              <a:stretch>
                <a:fillRect/>
              </a:stretch>
            </p:blipFill>
            <p:spPr>
              <a:xfrm>
                <a:off x="3496775" y="1522775"/>
                <a:ext cx="661875" cy="661875"/>
              </a:xfrm>
              <a:prstGeom prst="rect">
                <a:avLst/>
              </a:prstGeom>
              <a:noFill/>
              <a:ln>
                <a:noFill/>
              </a:ln>
            </p:spPr>
          </p:pic>
        </p:grpSp>
      </p:grpSp>
      <p:grpSp>
        <p:nvGrpSpPr>
          <p:cNvPr id="415" name="Google Shape;415;p24"/>
          <p:cNvGrpSpPr/>
          <p:nvPr/>
        </p:nvGrpSpPr>
        <p:grpSpPr>
          <a:xfrm>
            <a:off x="781117" y="1056490"/>
            <a:ext cx="7845494" cy="3630336"/>
            <a:chOff x="781117" y="1056490"/>
            <a:chExt cx="7845494" cy="3630336"/>
          </a:xfrm>
        </p:grpSpPr>
        <p:grpSp>
          <p:nvGrpSpPr>
            <p:cNvPr id="416" name="Google Shape;416;p24"/>
            <p:cNvGrpSpPr/>
            <p:nvPr/>
          </p:nvGrpSpPr>
          <p:grpSpPr>
            <a:xfrm>
              <a:off x="781117" y="1056490"/>
              <a:ext cx="7845494" cy="3630336"/>
              <a:chOff x="1070456" y="1287050"/>
              <a:chExt cx="7556823" cy="3627797"/>
            </a:xfrm>
          </p:grpSpPr>
          <p:sp>
            <p:nvSpPr>
              <p:cNvPr id="417" name="Google Shape;417;p24"/>
              <p:cNvSpPr txBox="1"/>
              <p:nvPr/>
            </p:nvSpPr>
            <p:spPr>
              <a:xfrm>
                <a:off x="1435463" y="1287050"/>
                <a:ext cx="22341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Atheism</a:t>
                </a:r>
                <a:endParaRPr>
                  <a:latin typeface="Roboto"/>
                  <a:ea typeface="Roboto"/>
                  <a:cs typeface="Roboto"/>
                  <a:sym typeface="Roboto"/>
                </a:endParaRPr>
              </a:p>
            </p:txBody>
          </p:sp>
          <p:sp>
            <p:nvSpPr>
              <p:cNvPr id="418" name="Google Shape;418;p24"/>
              <p:cNvSpPr txBox="1"/>
              <p:nvPr/>
            </p:nvSpPr>
            <p:spPr>
              <a:xfrm>
                <a:off x="1300513" y="4518797"/>
                <a:ext cx="2739000" cy="393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Positive </a:t>
                </a:r>
                <a:r>
                  <a:rPr lang="en">
                    <a:solidFill>
                      <a:schemeClr val="dk1"/>
                    </a:solidFill>
                    <a:latin typeface="Roboto"/>
                    <a:ea typeface="Roboto"/>
                    <a:cs typeface="Roboto"/>
                    <a:sym typeface="Roboto"/>
                  </a:rPr>
                  <a:t>Correlation</a:t>
                </a:r>
                <a:endParaRPr>
                  <a:solidFill>
                    <a:schemeClr val="dk1"/>
                  </a:solidFill>
                  <a:latin typeface="Roboto"/>
                  <a:ea typeface="Roboto"/>
                  <a:cs typeface="Roboto"/>
                  <a:sym typeface="Roboto"/>
                </a:endParaRPr>
              </a:p>
            </p:txBody>
          </p:sp>
          <p:grpSp>
            <p:nvGrpSpPr>
              <p:cNvPr id="419" name="Google Shape;419;p24"/>
              <p:cNvGrpSpPr/>
              <p:nvPr/>
            </p:nvGrpSpPr>
            <p:grpSpPr>
              <a:xfrm>
                <a:off x="5371915" y="1317600"/>
                <a:ext cx="3255364" cy="3597247"/>
                <a:chOff x="5371915" y="1317600"/>
                <a:chExt cx="3255364" cy="3597247"/>
              </a:xfrm>
            </p:grpSpPr>
            <p:sp>
              <p:nvSpPr>
                <p:cNvPr id="420" name="Google Shape;420;p24"/>
                <p:cNvSpPr txBox="1"/>
                <p:nvPr/>
              </p:nvSpPr>
              <p:spPr>
                <a:xfrm>
                  <a:off x="5882550" y="1317600"/>
                  <a:ext cx="22341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Buddhism</a:t>
                  </a:r>
                  <a:endParaRPr>
                    <a:latin typeface="Roboto"/>
                    <a:ea typeface="Roboto"/>
                    <a:cs typeface="Roboto"/>
                    <a:sym typeface="Roboto"/>
                  </a:endParaRPr>
                </a:p>
              </p:txBody>
            </p:sp>
            <p:sp>
              <p:nvSpPr>
                <p:cNvPr id="421" name="Google Shape;421;p24"/>
                <p:cNvSpPr txBox="1"/>
                <p:nvPr/>
              </p:nvSpPr>
              <p:spPr>
                <a:xfrm>
                  <a:off x="5630100" y="4521247"/>
                  <a:ext cx="2739000" cy="393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No Correlation</a:t>
                  </a:r>
                  <a:endParaRPr>
                    <a:solidFill>
                      <a:schemeClr val="dk1"/>
                    </a:solidFill>
                    <a:latin typeface="Roboto"/>
                    <a:ea typeface="Roboto"/>
                    <a:cs typeface="Roboto"/>
                    <a:sym typeface="Roboto"/>
                  </a:endParaRPr>
                </a:p>
              </p:txBody>
            </p:sp>
            <p:pic>
              <p:nvPicPr>
                <p:cNvPr id="422" name="Google Shape;422;p24"/>
                <p:cNvPicPr preferRelativeResize="0"/>
                <p:nvPr/>
              </p:nvPicPr>
              <p:blipFill rotWithShape="1">
                <a:blip r:embed="rId7">
                  <a:alphaModFix/>
                </a:blip>
                <a:srcRect b="0" l="0" r="0" t="0"/>
                <a:stretch/>
              </p:blipFill>
              <p:spPr>
                <a:xfrm>
                  <a:off x="5371915" y="1754408"/>
                  <a:ext cx="3255364" cy="2688243"/>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pic>
            <p:nvPicPr>
              <p:cNvPr id="423" name="Google Shape;423;p24"/>
              <p:cNvPicPr preferRelativeResize="0"/>
              <p:nvPr/>
            </p:nvPicPr>
            <p:blipFill>
              <a:blip r:embed="rId8">
                <a:alphaModFix/>
              </a:blip>
              <a:stretch>
                <a:fillRect/>
              </a:stretch>
            </p:blipFill>
            <p:spPr>
              <a:xfrm>
                <a:off x="1070456" y="1754408"/>
                <a:ext cx="3255340" cy="2688243"/>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pic>
          <p:nvPicPr>
            <p:cNvPr id="424" name="Google Shape;424;p24"/>
            <p:cNvPicPr preferRelativeResize="0"/>
            <p:nvPr/>
          </p:nvPicPr>
          <p:blipFill>
            <a:blip r:embed="rId9">
              <a:alphaModFix/>
            </a:blip>
            <a:stretch>
              <a:fillRect/>
            </a:stretch>
          </p:blipFill>
          <p:spPr>
            <a:xfrm>
              <a:off x="8107775" y="1510825"/>
              <a:ext cx="518825" cy="729350"/>
            </a:xfrm>
            <a:prstGeom prst="rect">
              <a:avLst/>
            </a:prstGeom>
            <a:noFill/>
            <a:ln>
              <a:noFill/>
            </a:ln>
          </p:spPr>
        </p:pic>
        <p:pic>
          <p:nvPicPr>
            <p:cNvPr id="425" name="Google Shape;425;p24"/>
            <p:cNvPicPr preferRelativeResize="0"/>
            <p:nvPr/>
          </p:nvPicPr>
          <p:blipFill>
            <a:blip r:embed="rId10">
              <a:alphaModFix/>
            </a:blip>
            <a:stretch>
              <a:fillRect/>
            </a:stretch>
          </p:blipFill>
          <p:spPr>
            <a:xfrm>
              <a:off x="3465375" y="1510825"/>
              <a:ext cx="685500" cy="685500"/>
            </a:xfrm>
            <a:prstGeom prst="rect">
              <a:avLst/>
            </a:prstGeom>
            <a:noFill/>
            <a:ln>
              <a:noFill/>
            </a:ln>
          </p:spPr>
        </p:pic>
      </p:grpSp>
      <p:sp>
        <p:nvSpPr>
          <p:cNvPr id="426" name="Google Shape;426;p24"/>
          <p:cNvSpPr txBox="1"/>
          <p:nvPr/>
        </p:nvSpPr>
        <p:spPr>
          <a:xfrm>
            <a:off x="4040500" y="771600"/>
            <a:ext cx="14262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Religion</a:t>
            </a:r>
            <a:endParaRPr b="1" sz="1800">
              <a:solidFill>
                <a:schemeClr val="dk1"/>
              </a:solidFill>
              <a:latin typeface="Roboto"/>
              <a:ea typeface="Roboto"/>
              <a:cs typeface="Roboto"/>
              <a:sym typeface="Roboto"/>
            </a:endParaRPr>
          </a:p>
        </p:txBody>
      </p:sp>
      <p:sp>
        <p:nvSpPr>
          <p:cNvPr id="427" name="Google Shape;427;p24"/>
          <p:cNvSpPr txBox="1"/>
          <p:nvPr>
            <p:ph idx="4294967295" type="title"/>
          </p:nvPr>
        </p:nvSpPr>
        <p:spPr>
          <a:xfrm>
            <a:off x="157000" y="162425"/>
            <a:ext cx="8520600" cy="68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900"/>
              <a:t>Effects of toxicity on Churn</a:t>
            </a:r>
            <a:endParaRPr sz="2900"/>
          </a:p>
        </p:txBody>
      </p:sp>
      <p:sp>
        <p:nvSpPr>
          <p:cNvPr id="428" name="Google Shape;428;p24"/>
          <p:cNvSpPr txBox="1"/>
          <p:nvPr>
            <p:ph idx="12" type="sldNum"/>
          </p:nvPr>
        </p:nvSpPr>
        <p:spPr>
          <a:xfrm>
            <a:off x="8482656" y="483624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12</a:t>
            </a:r>
            <a:endParaRPr>
              <a:solidFill>
                <a:srgbClr val="FFFFFF"/>
              </a:solidFill>
            </a:endParaRPr>
          </a:p>
        </p:txBody>
      </p:sp>
      <p:sp>
        <p:nvSpPr>
          <p:cNvPr id="429" name="Google Shape;429;p24"/>
          <p:cNvSpPr/>
          <p:nvPr/>
        </p:nvSpPr>
        <p:spPr>
          <a:xfrm>
            <a:off x="4479826" y="2738013"/>
            <a:ext cx="448074" cy="26729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lt2"/>
                </a:solidFill>
                <a:latin typeface="Arial"/>
              </a:rPr>
              <a:t>VS</a:t>
            </a:r>
          </a:p>
        </p:txBody>
      </p:sp>
      <p:sp>
        <p:nvSpPr>
          <p:cNvPr id="430" name="Google Shape;430;p24"/>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431" name="Google Shape;431;p24"/>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432" name="Google Shape;432;p24"/>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25"/>
          <p:cNvSpPr txBox="1"/>
          <p:nvPr>
            <p:ph idx="4294967295" type="title"/>
          </p:nvPr>
        </p:nvSpPr>
        <p:spPr>
          <a:xfrm>
            <a:off x="311700" y="165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Response to Toxicity - Users </a:t>
            </a:r>
            <a:endParaRPr/>
          </a:p>
        </p:txBody>
      </p:sp>
      <p:sp>
        <p:nvSpPr>
          <p:cNvPr id="438" name="Google Shape;438;p25"/>
          <p:cNvSpPr txBox="1"/>
          <p:nvPr>
            <p:ph idx="12" type="sldNum"/>
          </p:nvPr>
        </p:nvSpPr>
        <p:spPr>
          <a:xfrm>
            <a:off x="8482681" y="48386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13</a:t>
            </a:r>
            <a:endParaRPr>
              <a:solidFill>
                <a:srgbClr val="FFFFFF"/>
              </a:solidFill>
            </a:endParaRPr>
          </a:p>
        </p:txBody>
      </p:sp>
      <p:pic>
        <p:nvPicPr>
          <p:cNvPr id="439" name="Google Shape;439;p25"/>
          <p:cNvPicPr preferRelativeResize="0"/>
          <p:nvPr/>
        </p:nvPicPr>
        <p:blipFill>
          <a:blip r:embed="rId3">
            <a:alphaModFix/>
          </a:blip>
          <a:stretch>
            <a:fillRect/>
          </a:stretch>
        </p:blipFill>
        <p:spPr>
          <a:xfrm>
            <a:off x="992488" y="699675"/>
            <a:ext cx="7159034" cy="4065624"/>
          </a:xfrm>
          <a:prstGeom prst="rect">
            <a:avLst/>
          </a:prstGeom>
          <a:noFill/>
          <a:ln>
            <a:noFill/>
          </a:ln>
        </p:spPr>
      </p:pic>
      <p:pic>
        <p:nvPicPr>
          <p:cNvPr id="440" name="Google Shape;440;p25"/>
          <p:cNvPicPr preferRelativeResize="0"/>
          <p:nvPr/>
        </p:nvPicPr>
        <p:blipFill>
          <a:blip r:embed="rId4">
            <a:alphaModFix/>
          </a:blip>
          <a:stretch>
            <a:fillRect/>
          </a:stretch>
        </p:blipFill>
        <p:spPr>
          <a:xfrm>
            <a:off x="992496" y="773075"/>
            <a:ext cx="6907728" cy="4065626"/>
          </a:xfrm>
          <a:prstGeom prst="rect">
            <a:avLst/>
          </a:prstGeom>
          <a:noFill/>
          <a:ln>
            <a:noFill/>
          </a:ln>
        </p:spPr>
      </p:pic>
      <p:sp>
        <p:nvSpPr>
          <p:cNvPr id="441" name="Google Shape;441;p25"/>
          <p:cNvSpPr txBox="1"/>
          <p:nvPr>
            <p:ph idx="4294967295" type="title"/>
          </p:nvPr>
        </p:nvSpPr>
        <p:spPr>
          <a:xfrm>
            <a:off x="311700" y="165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Response to Toxicity - Moderators</a:t>
            </a:r>
            <a:endParaRPr/>
          </a:p>
        </p:txBody>
      </p:sp>
      <p:sp>
        <p:nvSpPr>
          <p:cNvPr id="442" name="Google Shape;442;p25"/>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443" name="Google Shape;443;p25"/>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444" name="Google Shape;444;p25"/>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pic>
        <p:nvPicPr>
          <p:cNvPr id="445" name="Google Shape;445;p25"/>
          <p:cNvPicPr preferRelativeResize="0"/>
          <p:nvPr/>
        </p:nvPicPr>
        <p:blipFill>
          <a:blip r:embed="rId5">
            <a:alphaModFix/>
          </a:blip>
          <a:stretch>
            <a:fillRect/>
          </a:stretch>
        </p:blipFill>
        <p:spPr>
          <a:xfrm>
            <a:off x="1082213" y="717525"/>
            <a:ext cx="6728298" cy="4176724"/>
          </a:xfrm>
          <a:prstGeom prst="rect">
            <a:avLst/>
          </a:prstGeom>
          <a:noFill/>
          <a:ln>
            <a:noFill/>
          </a:ln>
        </p:spPr>
      </p:pic>
      <p:pic>
        <p:nvPicPr>
          <p:cNvPr id="446" name="Google Shape;446;p25"/>
          <p:cNvPicPr preferRelativeResize="0"/>
          <p:nvPr/>
        </p:nvPicPr>
        <p:blipFill>
          <a:blip r:embed="rId6">
            <a:alphaModFix/>
          </a:blip>
          <a:stretch>
            <a:fillRect/>
          </a:stretch>
        </p:blipFill>
        <p:spPr>
          <a:xfrm>
            <a:off x="1082225" y="773075"/>
            <a:ext cx="6728277" cy="4065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6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xit" presetID="1" presetSubtype="0">
                                  <p:stCondLst>
                                    <p:cond delay="0"/>
                                  </p:stCondLst>
                                  <p:childTnLst>
                                    <p:set>
                                      <p:cBhvr>
                                        <p:cTn dur="1" fill="hold">
                                          <p:stCondLst>
                                            <p:cond delay="1000"/>
                                          </p:stCondLst>
                                        </p:cTn>
                                        <p:tgtEl>
                                          <p:spTgt spid="4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26"/>
          <p:cNvSpPr/>
          <p:nvPr/>
        </p:nvSpPr>
        <p:spPr>
          <a:xfrm>
            <a:off x="4963226" y="3115125"/>
            <a:ext cx="1908900" cy="1492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1760525" y="3115125"/>
            <a:ext cx="3089400" cy="1492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txBox="1"/>
          <p:nvPr>
            <p:ph idx="4294967295" type="title"/>
          </p:nvPr>
        </p:nvSpPr>
        <p:spPr>
          <a:xfrm>
            <a:off x="311700" y="306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 Solution  </a:t>
            </a:r>
            <a:endParaRPr/>
          </a:p>
        </p:txBody>
      </p:sp>
      <p:sp>
        <p:nvSpPr>
          <p:cNvPr id="454" name="Google Shape;454;p26"/>
          <p:cNvSpPr txBox="1"/>
          <p:nvPr>
            <p:ph idx="12" type="sldNum"/>
          </p:nvPr>
        </p:nvSpPr>
        <p:spPr>
          <a:xfrm>
            <a:off x="8475256" y="482164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14</a:t>
            </a:r>
            <a:endParaRPr>
              <a:solidFill>
                <a:srgbClr val="FFFFFF"/>
              </a:solidFill>
            </a:endParaRPr>
          </a:p>
        </p:txBody>
      </p:sp>
      <p:pic>
        <p:nvPicPr>
          <p:cNvPr id="455" name="Google Shape;455;p26"/>
          <p:cNvPicPr preferRelativeResize="0"/>
          <p:nvPr/>
        </p:nvPicPr>
        <p:blipFill>
          <a:blip r:embed="rId3">
            <a:alphaModFix/>
          </a:blip>
          <a:stretch>
            <a:fillRect/>
          </a:stretch>
        </p:blipFill>
        <p:spPr>
          <a:xfrm>
            <a:off x="418050" y="1159125"/>
            <a:ext cx="2600134" cy="1805875"/>
          </a:xfrm>
          <a:prstGeom prst="rect">
            <a:avLst/>
          </a:prstGeom>
          <a:noFill/>
          <a:ln cap="flat" cmpd="sng" w="9525">
            <a:solidFill>
              <a:schemeClr val="dk2"/>
            </a:solidFill>
            <a:prstDash val="solid"/>
            <a:round/>
            <a:headEnd len="sm" w="sm" type="none"/>
            <a:tailEnd len="sm" w="sm" type="none"/>
          </a:ln>
        </p:spPr>
      </p:pic>
      <p:pic>
        <p:nvPicPr>
          <p:cNvPr id="456" name="Google Shape;456;p26"/>
          <p:cNvPicPr preferRelativeResize="0"/>
          <p:nvPr/>
        </p:nvPicPr>
        <p:blipFill>
          <a:blip r:embed="rId4">
            <a:alphaModFix/>
          </a:blip>
          <a:stretch>
            <a:fillRect/>
          </a:stretch>
        </p:blipFill>
        <p:spPr>
          <a:xfrm>
            <a:off x="4764725" y="1159125"/>
            <a:ext cx="1827800" cy="1805875"/>
          </a:xfrm>
          <a:prstGeom prst="rect">
            <a:avLst/>
          </a:prstGeom>
          <a:noFill/>
          <a:ln cap="flat" cmpd="sng" w="9525">
            <a:solidFill>
              <a:schemeClr val="dk2"/>
            </a:solidFill>
            <a:prstDash val="solid"/>
            <a:round/>
            <a:headEnd len="sm" w="sm" type="none"/>
            <a:tailEnd len="sm" w="sm" type="none"/>
          </a:ln>
        </p:spPr>
      </p:pic>
      <p:pic>
        <p:nvPicPr>
          <p:cNvPr id="457" name="Google Shape;457;p26"/>
          <p:cNvPicPr preferRelativeResize="0"/>
          <p:nvPr/>
        </p:nvPicPr>
        <p:blipFill>
          <a:blip r:embed="rId5">
            <a:alphaModFix/>
          </a:blip>
          <a:stretch>
            <a:fillRect/>
          </a:stretch>
        </p:blipFill>
        <p:spPr>
          <a:xfrm>
            <a:off x="7465275" y="3419250"/>
            <a:ext cx="1069675" cy="1069675"/>
          </a:xfrm>
          <a:prstGeom prst="rect">
            <a:avLst/>
          </a:prstGeom>
          <a:noFill/>
          <a:ln>
            <a:noFill/>
          </a:ln>
        </p:spPr>
      </p:pic>
      <p:pic>
        <p:nvPicPr>
          <p:cNvPr id="458" name="Google Shape;458;p26"/>
          <p:cNvPicPr preferRelativeResize="0"/>
          <p:nvPr/>
        </p:nvPicPr>
        <p:blipFill>
          <a:blip r:embed="rId6">
            <a:alphaModFix/>
          </a:blip>
          <a:stretch>
            <a:fillRect/>
          </a:stretch>
        </p:blipFill>
        <p:spPr>
          <a:xfrm>
            <a:off x="6819962" y="1159125"/>
            <a:ext cx="2147788" cy="1805875"/>
          </a:xfrm>
          <a:prstGeom prst="rect">
            <a:avLst/>
          </a:prstGeom>
          <a:noFill/>
          <a:ln cap="flat" cmpd="sng" w="9525">
            <a:solidFill>
              <a:schemeClr val="dk2"/>
            </a:solidFill>
            <a:prstDash val="solid"/>
            <a:round/>
            <a:headEnd len="sm" w="sm" type="none"/>
            <a:tailEnd len="sm" w="sm" type="none"/>
          </a:ln>
        </p:spPr>
      </p:pic>
      <p:pic>
        <p:nvPicPr>
          <p:cNvPr id="459" name="Google Shape;459;p26"/>
          <p:cNvPicPr preferRelativeResize="0"/>
          <p:nvPr/>
        </p:nvPicPr>
        <p:blipFill rotWithShape="1">
          <a:blip r:embed="rId7">
            <a:alphaModFix/>
          </a:blip>
          <a:srcRect b="22420" l="0" r="70830" t="0"/>
          <a:stretch/>
        </p:blipFill>
        <p:spPr>
          <a:xfrm>
            <a:off x="556675" y="3419250"/>
            <a:ext cx="770725" cy="986975"/>
          </a:xfrm>
          <a:prstGeom prst="rect">
            <a:avLst/>
          </a:prstGeom>
          <a:noFill/>
          <a:ln>
            <a:noFill/>
          </a:ln>
        </p:spPr>
      </p:pic>
      <p:pic>
        <p:nvPicPr>
          <p:cNvPr id="460" name="Google Shape;460;p26"/>
          <p:cNvPicPr preferRelativeResize="0"/>
          <p:nvPr/>
        </p:nvPicPr>
        <p:blipFill rotWithShape="1">
          <a:blip r:embed="rId8">
            <a:alphaModFix/>
          </a:blip>
          <a:srcRect b="9771" l="33155" r="32436" t="12304"/>
          <a:stretch/>
        </p:blipFill>
        <p:spPr>
          <a:xfrm>
            <a:off x="3606836" y="3419250"/>
            <a:ext cx="1069664" cy="986975"/>
          </a:xfrm>
          <a:prstGeom prst="rect">
            <a:avLst/>
          </a:prstGeom>
          <a:noFill/>
          <a:ln>
            <a:noFill/>
          </a:ln>
        </p:spPr>
      </p:pic>
      <p:pic>
        <p:nvPicPr>
          <p:cNvPr id="461" name="Google Shape;461;p26"/>
          <p:cNvPicPr preferRelativeResize="0"/>
          <p:nvPr/>
        </p:nvPicPr>
        <p:blipFill rotWithShape="1">
          <a:blip r:embed="rId9">
            <a:alphaModFix/>
          </a:blip>
          <a:srcRect b="20484" l="14059" r="0" t="5855"/>
          <a:stretch/>
        </p:blipFill>
        <p:spPr>
          <a:xfrm>
            <a:off x="1809500" y="3442225"/>
            <a:ext cx="1619100" cy="951625"/>
          </a:xfrm>
          <a:prstGeom prst="rect">
            <a:avLst/>
          </a:prstGeom>
          <a:noFill/>
          <a:ln>
            <a:noFill/>
          </a:ln>
        </p:spPr>
      </p:pic>
      <p:pic>
        <p:nvPicPr>
          <p:cNvPr id="462" name="Google Shape;462;p26"/>
          <p:cNvPicPr preferRelativeResize="0"/>
          <p:nvPr/>
        </p:nvPicPr>
        <p:blipFill>
          <a:blip r:embed="rId10">
            <a:alphaModFix/>
          </a:blip>
          <a:stretch>
            <a:fillRect/>
          </a:stretch>
        </p:blipFill>
        <p:spPr>
          <a:xfrm>
            <a:off x="5249500" y="3423100"/>
            <a:ext cx="1322750" cy="986975"/>
          </a:xfrm>
          <a:prstGeom prst="rect">
            <a:avLst/>
          </a:prstGeom>
          <a:noFill/>
          <a:ln>
            <a:noFill/>
          </a:ln>
        </p:spPr>
      </p:pic>
      <p:sp>
        <p:nvSpPr>
          <p:cNvPr id="463" name="Google Shape;463;p26"/>
          <p:cNvSpPr txBox="1"/>
          <p:nvPr/>
        </p:nvSpPr>
        <p:spPr>
          <a:xfrm>
            <a:off x="366450" y="3138825"/>
            <a:ext cx="14583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Research questions</a:t>
            </a:r>
            <a:endParaRPr sz="1000">
              <a:latin typeface="Roboto"/>
              <a:ea typeface="Roboto"/>
              <a:cs typeface="Roboto"/>
              <a:sym typeface="Roboto"/>
            </a:endParaRPr>
          </a:p>
        </p:txBody>
      </p:sp>
      <p:sp>
        <p:nvSpPr>
          <p:cNvPr id="464" name="Google Shape;464;p26"/>
          <p:cNvSpPr txBox="1"/>
          <p:nvPr/>
        </p:nvSpPr>
        <p:spPr>
          <a:xfrm>
            <a:off x="5079075" y="3148850"/>
            <a:ext cx="19089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Deeper community analysis</a:t>
            </a:r>
            <a:endParaRPr sz="1000">
              <a:latin typeface="Roboto"/>
              <a:ea typeface="Roboto"/>
              <a:cs typeface="Roboto"/>
              <a:sym typeface="Roboto"/>
            </a:endParaRPr>
          </a:p>
        </p:txBody>
      </p:sp>
      <p:sp>
        <p:nvSpPr>
          <p:cNvPr id="465" name="Google Shape;465;p26"/>
          <p:cNvSpPr txBox="1"/>
          <p:nvPr/>
        </p:nvSpPr>
        <p:spPr>
          <a:xfrm>
            <a:off x="7170250" y="3138925"/>
            <a:ext cx="17451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Community Health Toolkit</a:t>
            </a:r>
            <a:endParaRPr sz="1000">
              <a:latin typeface="Roboto"/>
              <a:ea typeface="Roboto"/>
              <a:cs typeface="Roboto"/>
              <a:sym typeface="Roboto"/>
            </a:endParaRPr>
          </a:p>
        </p:txBody>
      </p:sp>
      <p:sp>
        <p:nvSpPr>
          <p:cNvPr id="466" name="Google Shape;466;p26"/>
          <p:cNvSpPr txBox="1"/>
          <p:nvPr/>
        </p:nvSpPr>
        <p:spPr>
          <a:xfrm>
            <a:off x="2119050" y="3138825"/>
            <a:ext cx="12069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Toxicity analysis</a:t>
            </a:r>
            <a:endParaRPr sz="1000">
              <a:latin typeface="Roboto"/>
              <a:ea typeface="Roboto"/>
              <a:cs typeface="Roboto"/>
              <a:sym typeface="Roboto"/>
            </a:endParaRPr>
          </a:p>
        </p:txBody>
      </p:sp>
      <p:sp>
        <p:nvSpPr>
          <p:cNvPr id="467" name="Google Shape;467;p26"/>
          <p:cNvSpPr txBox="1"/>
          <p:nvPr/>
        </p:nvSpPr>
        <p:spPr>
          <a:xfrm>
            <a:off x="3489800" y="3138825"/>
            <a:ext cx="13602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Sentiment </a:t>
            </a:r>
            <a:r>
              <a:rPr lang="en" sz="1000">
                <a:latin typeface="Roboto"/>
                <a:ea typeface="Roboto"/>
                <a:cs typeface="Roboto"/>
                <a:sym typeface="Roboto"/>
              </a:rPr>
              <a:t>analysis</a:t>
            </a:r>
            <a:endParaRPr sz="1000">
              <a:latin typeface="Roboto"/>
              <a:ea typeface="Roboto"/>
              <a:cs typeface="Roboto"/>
              <a:sym typeface="Roboto"/>
            </a:endParaRPr>
          </a:p>
        </p:txBody>
      </p:sp>
      <p:sp>
        <p:nvSpPr>
          <p:cNvPr id="468" name="Google Shape;468;p26"/>
          <p:cNvSpPr txBox="1"/>
          <p:nvPr/>
        </p:nvSpPr>
        <p:spPr>
          <a:xfrm>
            <a:off x="3810000" y="4811100"/>
            <a:ext cx="3794700" cy="551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a:solidFill>
                  <a:schemeClr val="lt1"/>
                </a:solidFill>
                <a:latin typeface="Roboto"/>
                <a:ea typeface="Roboto"/>
                <a:cs typeface="Roboto"/>
                <a:sym typeface="Roboto"/>
              </a:rPr>
              <a:t>Conclusion, Challenges &amp; Future work</a:t>
            </a:r>
            <a:endParaRPr b="1"/>
          </a:p>
        </p:txBody>
      </p:sp>
      <p:sp>
        <p:nvSpPr>
          <p:cNvPr id="469" name="Google Shape;469;p26"/>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470" name="Google Shape;470;p26"/>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471" name="Google Shape;471;p26"/>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Results</a:t>
            </a:r>
            <a:endParaRPr>
              <a:solidFill>
                <a:srgbClr val="CCCCCC"/>
              </a:solidFill>
            </a:endParaRPr>
          </a:p>
        </p:txBody>
      </p:sp>
      <p:pic>
        <p:nvPicPr>
          <p:cNvPr id="472" name="Google Shape;472;p26"/>
          <p:cNvPicPr preferRelativeResize="0"/>
          <p:nvPr/>
        </p:nvPicPr>
        <p:blipFill rotWithShape="1">
          <a:blip r:embed="rId11">
            <a:alphaModFix/>
          </a:blip>
          <a:srcRect b="0" l="0" r="57871" t="0"/>
          <a:stretch/>
        </p:blipFill>
        <p:spPr>
          <a:xfrm>
            <a:off x="3486649" y="1168925"/>
            <a:ext cx="921116" cy="180587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27"/>
          <p:cNvSpPr txBox="1"/>
          <p:nvPr>
            <p:ph idx="4294967295" type="title"/>
          </p:nvPr>
        </p:nvSpPr>
        <p:spPr>
          <a:xfrm>
            <a:off x="311700" y="306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 Generic Insights and </a:t>
            </a:r>
            <a:r>
              <a:rPr lang="en"/>
              <a:t>d</a:t>
            </a:r>
            <a:r>
              <a:rPr lang="en"/>
              <a:t>etails </a:t>
            </a:r>
            <a:endParaRPr/>
          </a:p>
        </p:txBody>
      </p:sp>
      <p:sp>
        <p:nvSpPr>
          <p:cNvPr id="478" name="Google Shape;478;p27"/>
          <p:cNvSpPr txBox="1"/>
          <p:nvPr>
            <p:ph idx="12" type="sldNum"/>
          </p:nvPr>
        </p:nvSpPr>
        <p:spPr>
          <a:xfrm>
            <a:off x="8475256" y="482164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15</a:t>
            </a:r>
            <a:endParaRPr>
              <a:solidFill>
                <a:srgbClr val="FFFFFF"/>
              </a:solidFill>
            </a:endParaRPr>
          </a:p>
        </p:txBody>
      </p:sp>
      <p:sp>
        <p:nvSpPr>
          <p:cNvPr id="479" name="Google Shape;479;p27"/>
          <p:cNvSpPr txBox="1"/>
          <p:nvPr/>
        </p:nvSpPr>
        <p:spPr>
          <a:xfrm>
            <a:off x="482325" y="1154550"/>
            <a:ext cx="6200700" cy="24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Main Observations </a:t>
            </a:r>
            <a:endParaRPr b="1"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Sentiments and toxicity provide consistent patterns of health</a:t>
            </a:r>
            <a:endParaRPr sz="1200"/>
          </a:p>
          <a:p>
            <a:pPr indent="0" lvl="0" marL="914400" rtl="0" algn="l">
              <a:spcBef>
                <a:spcPts val="0"/>
              </a:spcBef>
              <a:spcAft>
                <a:spcPts val="0"/>
              </a:spcAft>
              <a:buNone/>
            </a:pPr>
            <a:r>
              <a:rPr lang="en" sz="1200"/>
              <a:t> </a:t>
            </a:r>
            <a:endParaRPr sz="1200"/>
          </a:p>
          <a:p>
            <a:pPr indent="-304800" lvl="0" marL="457200" rtl="0" algn="l">
              <a:spcBef>
                <a:spcPts val="0"/>
              </a:spcBef>
              <a:spcAft>
                <a:spcPts val="0"/>
              </a:spcAft>
              <a:buSzPts val="1200"/>
              <a:buChar char="-"/>
            </a:pPr>
            <a:r>
              <a:rPr lang="en" sz="1200"/>
              <a:t>They aren’t always indicative of churn, engagement or growth</a:t>
            </a:r>
            <a:endParaRPr sz="1200"/>
          </a:p>
          <a:p>
            <a:pPr indent="0" lvl="0" marL="914400" rtl="0" algn="l">
              <a:spcBef>
                <a:spcPts val="0"/>
              </a:spcBef>
              <a:spcAft>
                <a:spcPts val="0"/>
              </a:spcAft>
              <a:buNone/>
            </a:pPr>
            <a:r>
              <a:t/>
            </a:r>
            <a:endParaRPr sz="1200"/>
          </a:p>
          <a:p>
            <a:pPr indent="0" lvl="0" marL="0" rtl="0" algn="l">
              <a:spcBef>
                <a:spcPts val="0"/>
              </a:spcBef>
              <a:spcAft>
                <a:spcPts val="0"/>
              </a:spcAft>
              <a:buNone/>
            </a:pPr>
            <a:r>
              <a:rPr b="1" lang="en" sz="1200"/>
              <a:t>Other Interesting insights</a:t>
            </a:r>
            <a:endParaRPr b="1" sz="1200"/>
          </a:p>
          <a:p>
            <a:pPr indent="0" lvl="0" marL="0" rtl="0" algn="l">
              <a:spcBef>
                <a:spcPts val="0"/>
              </a:spcBef>
              <a:spcAft>
                <a:spcPts val="0"/>
              </a:spcAft>
              <a:buNone/>
            </a:pPr>
            <a:r>
              <a:rPr lang="en" sz="1200"/>
              <a:t> </a:t>
            </a:r>
            <a:endParaRPr sz="1200"/>
          </a:p>
          <a:p>
            <a:pPr indent="-304800" lvl="0" marL="457200" rtl="0" algn="l">
              <a:lnSpc>
                <a:spcPct val="150000"/>
              </a:lnSpc>
              <a:spcBef>
                <a:spcPts val="0"/>
              </a:spcBef>
              <a:spcAft>
                <a:spcPts val="0"/>
              </a:spcAft>
              <a:buSzPts val="1200"/>
              <a:buChar char="-"/>
            </a:pPr>
            <a:r>
              <a:rPr lang="en" sz="1200"/>
              <a:t>Higher Active Users → More New Contributors</a:t>
            </a:r>
            <a:endParaRPr sz="1200"/>
          </a:p>
          <a:p>
            <a:pPr indent="-304800" lvl="0" marL="457200" rtl="0" algn="l">
              <a:lnSpc>
                <a:spcPct val="150000"/>
              </a:lnSpc>
              <a:spcBef>
                <a:spcPts val="0"/>
              </a:spcBef>
              <a:spcAft>
                <a:spcPts val="0"/>
              </a:spcAft>
              <a:buSzPts val="1200"/>
              <a:buChar char="-"/>
            </a:pPr>
            <a:r>
              <a:rPr lang="en" sz="1200"/>
              <a:t>More Subscribers doesn’t mean Active Community</a:t>
            </a:r>
            <a:endParaRPr sz="1200"/>
          </a:p>
          <a:p>
            <a:pPr indent="-304800" lvl="0" marL="457200" rtl="0" algn="l">
              <a:lnSpc>
                <a:spcPct val="150000"/>
              </a:lnSpc>
              <a:spcBef>
                <a:spcPts val="0"/>
              </a:spcBef>
              <a:spcAft>
                <a:spcPts val="0"/>
              </a:spcAft>
              <a:buSzPts val="1200"/>
              <a:buChar char="-"/>
            </a:pPr>
            <a:r>
              <a:rPr lang="en" sz="1200"/>
              <a:t>So</a:t>
            </a:r>
            <a:r>
              <a:rPr lang="en" sz="1200"/>
              <a:t>me communities are attracted to toxicity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b="1" sz="1600"/>
          </a:p>
        </p:txBody>
      </p:sp>
      <p:sp>
        <p:nvSpPr>
          <p:cNvPr id="480" name="Google Shape;480;p27"/>
          <p:cNvSpPr txBox="1"/>
          <p:nvPr/>
        </p:nvSpPr>
        <p:spPr>
          <a:xfrm>
            <a:off x="3810000" y="4811100"/>
            <a:ext cx="3794700" cy="551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a:solidFill>
                  <a:schemeClr val="lt1"/>
                </a:solidFill>
                <a:latin typeface="Roboto"/>
                <a:ea typeface="Roboto"/>
                <a:cs typeface="Roboto"/>
                <a:sym typeface="Roboto"/>
              </a:rPr>
              <a:t>Conclusion, Challenges &amp; Future work</a:t>
            </a:r>
            <a:endParaRPr b="1"/>
          </a:p>
        </p:txBody>
      </p:sp>
      <p:sp>
        <p:nvSpPr>
          <p:cNvPr id="481" name="Google Shape;481;p27"/>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482" name="Google Shape;482;p27"/>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    Project Details</a:t>
            </a:r>
            <a:endParaRPr>
              <a:solidFill>
                <a:srgbClr val="CCCCCC"/>
              </a:solidFill>
            </a:endParaRPr>
          </a:p>
        </p:txBody>
      </p:sp>
      <p:sp>
        <p:nvSpPr>
          <p:cNvPr id="483" name="Google Shape;483;p27"/>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Results</a:t>
            </a:r>
            <a:endParaRPr>
              <a:solidFill>
                <a:srgbClr val="CCCCCC"/>
              </a:solidFill>
            </a:endParaRPr>
          </a:p>
        </p:txBody>
      </p:sp>
      <p:pic>
        <p:nvPicPr>
          <p:cNvPr id="484" name="Google Shape;484;p27"/>
          <p:cNvPicPr preferRelativeResize="0"/>
          <p:nvPr/>
        </p:nvPicPr>
        <p:blipFill>
          <a:blip r:embed="rId3">
            <a:alphaModFix/>
          </a:blip>
          <a:stretch>
            <a:fillRect/>
          </a:stretch>
        </p:blipFill>
        <p:spPr>
          <a:xfrm>
            <a:off x="7389075" y="3419250"/>
            <a:ext cx="1069675" cy="1069675"/>
          </a:xfrm>
          <a:prstGeom prst="rect">
            <a:avLst/>
          </a:prstGeom>
          <a:noFill/>
          <a:ln>
            <a:noFill/>
          </a:ln>
        </p:spPr>
      </p:pic>
      <p:pic>
        <p:nvPicPr>
          <p:cNvPr id="485" name="Google Shape;485;p27"/>
          <p:cNvPicPr preferRelativeResize="0"/>
          <p:nvPr/>
        </p:nvPicPr>
        <p:blipFill>
          <a:blip r:embed="rId4">
            <a:alphaModFix/>
          </a:blip>
          <a:stretch>
            <a:fillRect/>
          </a:stretch>
        </p:blipFill>
        <p:spPr>
          <a:xfrm>
            <a:off x="6819962" y="1159125"/>
            <a:ext cx="2147788" cy="1805875"/>
          </a:xfrm>
          <a:prstGeom prst="rect">
            <a:avLst/>
          </a:prstGeom>
          <a:noFill/>
          <a:ln cap="flat" cmpd="sng" w="9525">
            <a:solidFill>
              <a:schemeClr val="dk2"/>
            </a:solidFill>
            <a:prstDash val="solid"/>
            <a:round/>
            <a:headEnd len="sm" w="sm" type="none"/>
            <a:tailEnd len="sm" w="sm" type="none"/>
          </a:ln>
        </p:spPr>
      </p:pic>
      <p:sp>
        <p:nvSpPr>
          <p:cNvPr id="486" name="Google Shape;486;p27"/>
          <p:cNvSpPr txBox="1"/>
          <p:nvPr/>
        </p:nvSpPr>
        <p:spPr>
          <a:xfrm>
            <a:off x="7094050" y="3138925"/>
            <a:ext cx="17451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Community Health Toolkit</a:t>
            </a:r>
            <a:endParaRPr sz="1000">
              <a:latin typeface="Roboto"/>
              <a:ea typeface="Roboto"/>
              <a:cs typeface="Roboto"/>
              <a:sym typeface="Roboto"/>
            </a:endParaRPr>
          </a:p>
        </p:txBody>
      </p:sp>
      <p:sp>
        <p:nvSpPr>
          <p:cNvPr id="487" name="Google Shape;487;p27"/>
          <p:cNvSpPr txBox="1"/>
          <p:nvPr/>
        </p:nvSpPr>
        <p:spPr>
          <a:xfrm>
            <a:off x="400725" y="3771125"/>
            <a:ext cx="67542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A Collection of visualizations from toolkit will provide community managers a more accurate assessment of community health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28"/>
          <p:cNvSpPr txBox="1"/>
          <p:nvPr/>
        </p:nvSpPr>
        <p:spPr>
          <a:xfrm>
            <a:off x="6041700" y="1232850"/>
            <a:ext cx="1700700" cy="311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93" name="Google Shape;493;p28"/>
          <p:cNvSpPr txBox="1"/>
          <p:nvPr/>
        </p:nvSpPr>
        <p:spPr>
          <a:xfrm>
            <a:off x="3450900" y="1232850"/>
            <a:ext cx="1700700" cy="311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94" name="Google Shape;494;p28"/>
          <p:cNvSpPr txBox="1"/>
          <p:nvPr/>
        </p:nvSpPr>
        <p:spPr>
          <a:xfrm>
            <a:off x="631500" y="1232850"/>
            <a:ext cx="1700700" cy="311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95" name="Google Shape;495;p28"/>
          <p:cNvSpPr txBox="1"/>
          <p:nvPr>
            <p:ph idx="4294967295" type="title"/>
          </p:nvPr>
        </p:nvSpPr>
        <p:spPr>
          <a:xfrm>
            <a:off x="311700" y="306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 Community Insights from toolkit  </a:t>
            </a:r>
            <a:endParaRPr/>
          </a:p>
        </p:txBody>
      </p:sp>
      <p:sp>
        <p:nvSpPr>
          <p:cNvPr id="496" name="Google Shape;496;p28"/>
          <p:cNvSpPr txBox="1"/>
          <p:nvPr/>
        </p:nvSpPr>
        <p:spPr>
          <a:xfrm>
            <a:off x="9473925" y="1170025"/>
            <a:ext cx="8190300" cy="36219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Roboto"/>
              <a:buChar char="-"/>
            </a:pPr>
            <a:r>
              <a:rPr lang="en">
                <a:latin typeface="Roboto"/>
                <a:ea typeface="Roboto"/>
                <a:cs typeface="Roboto"/>
                <a:sym typeface="Roboto"/>
              </a:rPr>
              <a:t>Community Health Toolkit is </a:t>
            </a:r>
            <a:endParaRPr>
              <a:latin typeface="Roboto"/>
              <a:ea typeface="Roboto"/>
              <a:cs typeface="Roboto"/>
              <a:sym typeface="Roboto"/>
            </a:endParaRPr>
          </a:p>
          <a:p>
            <a:pPr indent="-317500" lvl="0" marL="457200" rtl="0" algn="just">
              <a:lnSpc>
                <a:spcPct val="115000"/>
              </a:lnSpc>
              <a:spcBef>
                <a:spcPts val="0"/>
              </a:spcBef>
              <a:spcAft>
                <a:spcPts val="0"/>
              </a:spcAft>
              <a:buSzPts val="1400"/>
              <a:buFont typeface="Roboto"/>
              <a:buChar char="-"/>
            </a:pPr>
            <a:r>
              <a:t/>
            </a:r>
            <a:endParaRPr>
              <a:latin typeface="Roboto"/>
              <a:ea typeface="Roboto"/>
              <a:cs typeface="Roboto"/>
              <a:sym typeface="Roboto"/>
            </a:endParaRPr>
          </a:p>
          <a:p>
            <a:pPr indent="-317500" lvl="0" marL="457200" rtl="0" algn="just">
              <a:lnSpc>
                <a:spcPct val="115000"/>
              </a:lnSpc>
              <a:spcBef>
                <a:spcPts val="0"/>
              </a:spcBef>
              <a:spcAft>
                <a:spcPts val="0"/>
              </a:spcAft>
              <a:buSzPts val="1400"/>
              <a:buFont typeface="Roboto"/>
              <a:buChar char="-"/>
            </a:pPr>
            <a:r>
              <a:t/>
            </a:r>
            <a:endParaRPr>
              <a:latin typeface="Roboto"/>
              <a:ea typeface="Roboto"/>
              <a:cs typeface="Roboto"/>
              <a:sym typeface="Roboto"/>
            </a:endParaRPr>
          </a:p>
          <a:p>
            <a:pPr indent="-317500" lvl="0" marL="457200" rtl="0" algn="just">
              <a:lnSpc>
                <a:spcPct val="115000"/>
              </a:lnSpc>
              <a:spcBef>
                <a:spcPts val="0"/>
              </a:spcBef>
              <a:spcAft>
                <a:spcPts val="0"/>
              </a:spcAft>
              <a:buSzPts val="1400"/>
              <a:buFont typeface="Roboto"/>
              <a:buChar char="-"/>
            </a:pPr>
            <a:r>
              <a:rPr lang="en">
                <a:latin typeface="Roboto"/>
                <a:ea typeface="Roboto"/>
                <a:cs typeface="Roboto"/>
                <a:sym typeface="Roboto"/>
              </a:rPr>
              <a:t>Toxicity on certain topics (vulgarity, bullying) can hint about community’s health but this can vary based on domains</a:t>
            </a:r>
            <a:endParaRPr>
              <a:latin typeface="Roboto"/>
              <a:ea typeface="Roboto"/>
              <a:cs typeface="Roboto"/>
              <a:sym typeface="Roboto"/>
            </a:endParaRPr>
          </a:p>
          <a:p>
            <a:pPr indent="-317500" lvl="0" marL="457200" rtl="0" algn="just">
              <a:lnSpc>
                <a:spcPct val="115000"/>
              </a:lnSpc>
              <a:spcBef>
                <a:spcPts val="0"/>
              </a:spcBef>
              <a:spcAft>
                <a:spcPts val="0"/>
              </a:spcAft>
              <a:buSzPts val="1400"/>
              <a:buFont typeface="Roboto"/>
              <a:buChar char="-"/>
            </a:pPr>
            <a:r>
              <a:rPr lang="en">
                <a:latin typeface="Roboto"/>
                <a:ea typeface="Roboto"/>
                <a:cs typeface="Roboto"/>
                <a:sym typeface="Roboto"/>
              </a:rPr>
              <a:t>Sentiments are a clear indicator of communities health</a:t>
            </a:r>
            <a:endParaRPr>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As toxicity level increases the sentiments tend to go down.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The Donald demonstrates a like-minded, echo chamber</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Daily Active Users are not affected by Daily Toxicity Rate</a:t>
            </a:r>
            <a:endParaRPr b="1">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Increase of Active Users attract New Contributors</a:t>
            </a:r>
            <a:endParaRPr b="1">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Daily Subscribers relationship to Active Users varies between communities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The_donald : moderator behavior is different.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Athiesm :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latin typeface="Roboto"/>
                <a:ea typeface="Roboto"/>
                <a:cs typeface="Roboto"/>
                <a:sym typeface="Roboto"/>
              </a:rPr>
              <a:t>An ensemble of visualizations will provide community managers a more accurate assessment of community health</a:t>
            </a:r>
            <a:endParaRPr>
              <a:solidFill>
                <a:schemeClr val="dk2"/>
              </a:solidFill>
              <a:latin typeface="Roboto"/>
              <a:ea typeface="Roboto"/>
              <a:cs typeface="Roboto"/>
              <a:sym typeface="Roboto"/>
            </a:endParaRPr>
          </a:p>
        </p:txBody>
      </p:sp>
      <p:pic>
        <p:nvPicPr>
          <p:cNvPr id="497" name="Google Shape;497;p28"/>
          <p:cNvPicPr preferRelativeResize="0"/>
          <p:nvPr/>
        </p:nvPicPr>
        <p:blipFill>
          <a:blip r:embed="rId3">
            <a:alphaModFix/>
          </a:blip>
          <a:stretch>
            <a:fillRect/>
          </a:stretch>
        </p:blipFill>
        <p:spPr>
          <a:xfrm>
            <a:off x="631500" y="1271200"/>
            <a:ext cx="1660500" cy="1046925"/>
          </a:xfrm>
          <a:prstGeom prst="rect">
            <a:avLst/>
          </a:prstGeom>
          <a:noFill/>
          <a:ln>
            <a:noFill/>
          </a:ln>
        </p:spPr>
      </p:pic>
      <p:pic>
        <p:nvPicPr>
          <p:cNvPr id="498" name="Google Shape;498;p28"/>
          <p:cNvPicPr preferRelativeResize="0"/>
          <p:nvPr/>
        </p:nvPicPr>
        <p:blipFill>
          <a:blip r:embed="rId4">
            <a:alphaModFix/>
          </a:blip>
          <a:stretch>
            <a:fillRect/>
          </a:stretch>
        </p:blipFill>
        <p:spPr>
          <a:xfrm>
            <a:off x="3677750" y="1276050"/>
            <a:ext cx="1245390" cy="1046925"/>
          </a:xfrm>
          <a:prstGeom prst="rect">
            <a:avLst/>
          </a:prstGeom>
          <a:noFill/>
          <a:ln>
            <a:noFill/>
          </a:ln>
        </p:spPr>
      </p:pic>
      <p:pic>
        <p:nvPicPr>
          <p:cNvPr id="499" name="Google Shape;499;p28"/>
          <p:cNvPicPr preferRelativeResize="0"/>
          <p:nvPr/>
        </p:nvPicPr>
        <p:blipFill>
          <a:blip r:embed="rId5">
            <a:alphaModFix/>
          </a:blip>
          <a:stretch>
            <a:fillRect/>
          </a:stretch>
        </p:blipFill>
        <p:spPr>
          <a:xfrm>
            <a:off x="6241650" y="1228650"/>
            <a:ext cx="1292100" cy="1086216"/>
          </a:xfrm>
          <a:prstGeom prst="rect">
            <a:avLst/>
          </a:prstGeom>
          <a:noFill/>
          <a:ln>
            <a:noFill/>
          </a:ln>
        </p:spPr>
      </p:pic>
      <p:pic>
        <p:nvPicPr>
          <p:cNvPr id="500" name="Google Shape;500;p28"/>
          <p:cNvPicPr preferRelativeResize="0"/>
          <p:nvPr/>
        </p:nvPicPr>
        <p:blipFill>
          <a:blip r:embed="rId6">
            <a:alphaModFix/>
          </a:blip>
          <a:stretch>
            <a:fillRect/>
          </a:stretch>
        </p:blipFill>
        <p:spPr>
          <a:xfrm>
            <a:off x="933600" y="2884675"/>
            <a:ext cx="919146" cy="1086225"/>
          </a:xfrm>
          <a:prstGeom prst="rect">
            <a:avLst/>
          </a:prstGeom>
          <a:noFill/>
          <a:ln>
            <a:noFill/>
          </a:ln>
        </p:spPr>
      </p:pic>
      <p:pic>
        <p:nvPicPr>
          <p:cNvPr id="501" name="Google Shape;501;p28"/>
          <p:cNvPicPr preferRelativeResize="0"/>
          <p:nvPr/>
        </p:nvPicPr>
        <p:blipFill>
          <a:blip r:embed="rId7">
            <a:alphaModFix/>
          </a:blip>
          <a:stretch>
            <a:fillRect/>
          </a:stretch>
        </p:blipFill>
        <p:spPr>
          <a:xfrm>
            <a:off x="3525351" y="3018625"/>
            <a:ext cx="1541325" cy="870102"/>
          </a:xfrm>
          <a:prstGeom prst="rect">
            <a:avLst/>
          </a:prstGeom>
          <a:noFill/>
          <a:ln>
            <a:noFill/>
          </a:ln>
        </p:spPr>
      </p:pic>
      <p:pic>
        <p:nvPicPr>
          <p:cNvPr id="502" name="Google Shape;502;p28"/>
          <p:cNvPicPr preferRelativeResize="0"/>
          <p:nvPr/>
        </p:nvPicPr>
        <p:blipFill rotWithShape="1">
          <a:blip r:embed="rId8">
            <a:alphaModFix/>
          </a:blip>
          <a:srcRect b="11847" l="0" r="0" t="0"/>
          <a:stretch/>
        </p:blipFill>
        <p:spPr>
          <a:xfrm>
            <a:off x="6172500" y="3078250"/>
            <a:ext cx="1408985" cy="870100"/>
          </a:xfrm>
          <a:prstGeom prst="rect">
            <a:avLst/>
          </a:prstGeom>
          <a:noFill/>
          <a:ln>
            <a:noFill/>
          </a:ln>
        </p:spPr>
      </p:pic>
      <p:sp>
        <p:nvSpPr>
          <p:cNvPr id="503" name="Google Shape;503;p28"/>
          <p:cNvSpPr txBox="1"/>
          <p:nvPr/>
        </p:nvSpPr>
        <p:spPr>
          <a:xfrm>
            <a:off x="618225" y="4338200"/>
            <a:ext cx="19389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Churn/user activity is unaffected by toxicity</a:t>
            </a:r>
            <a:endParaRPr sz="1200">
              <a:latin typeface="Roboto"/>
              <a:ea typeface="Roboto"/>
              <a:cs typeface="Roboto"/>
              <a:sym typeface="Roboto"/>
            </a:endParaRPr>
          </a:p>
        </p:txBody>
      </p:sp>
      <p:sp>
        <p:nvSpPr>
          <p:cNvPr id="504" name="Google Shape;504;p28"/>
          <p:cNvSpPr txBox="1"/>
          <p:nvPr/>
        </p:nvSpPr>
        <p:spPr>
          <a:xfrm>
            <a:off x="3044150" y="914700"/>
            <a:ext cx="66300" cy="1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05" name="Google Shape;505;p28"/>
          <p:cNvSpPr txBox="1"/>
          <p:nvPr/>
        </p:nvSpPr>
        <p:spPr>
          <a:xfrm>
            <a:off x="817075" y="2257025"/>
            <a:ext cx="14115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Echo chamber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Very negative </a:t>
            </a:r>
            <a:endParaRPr sz="1200">
              <a:latin typeface="Roboto"/>
              <a:ea typeface="Roboto"/>
              <a:cs typeface="Roboto"/>
              <a:sym typeface="Roboto"/>
            </a:endParaRPr>
          </a:p>
        </p:txBody>
      </p:sp>
      <p:sp>
        <p:nvSpPr>
          <p:cNvPr id="506" name="Google Shape;506;p28"/>
          <p:cNvSpPr txBox="1"/>
          <p:nvPr/>
        </p:nvSpPr>
        <p:spPr>
          <a:xfrm>
            <a:off x="860175" y="3857725"/>
            <a:ext cx="12921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Very positive</a:t>
            </a:r>
            <a:endParaRPr sz="1200">
              <a:latin typeface="Roboto"/>
              <a:ea typeface="Roboto"/>
              <a:cs typeface="Roboto"/>
              <a:sym typeface="Roboto"/>
            </a:endParaRPr>
          </a:p>
        </p:txBody>
      </p:sp>
      <p:sp>
        <p:nvSpPr>
          <p:cNvPr id="507" name="Google Shape;507;p28"/>
          <p:cNvSpPr txBox="1"/>
          <p:nvPr/>
        </p:nvSpPr>
        <p:spPr>
          <a:xfrm>
            <a:off x="3067425" y="4371375"/>
            <a:ext cx="23595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   Toxicity patterns are very similar</a:t>
            </a:r>
            <a:endParaRPr sz="1200">
              <a:latin typeface="Roboto"/>
              <a:ea typeface="Roboto"/>
              <a:cs typeface="Roboto"/>
              <a:sym typeface="Roboto"/>
            </a:endParaRPr>
          </a:p>
        </p:txBody>
      </p:sp>
      <p:sp>
        <p:nvSpPr>
          <p:cNvPr id="508" name="Google Shape;508;p28"/>
          <p:cNvSpPr txBox="1"/>
          <p:nvPr/>
        </p:nvSpPr>
        <p:spPr>
          <a:xfrm>
            <a:off x="5965500" y="4413200"/>
            <a:ext cx="21054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Moderators play a key role</a:t>
            </a:r>
            <a:endParaRPr sz="1200">
              <a:latin typeface="Roboto"/>
              <a:ea typeface="Roboto"/>
              <a:cs typeface="Roboto"/>
              <a:sym typeface="Roboto"/>
            </a:endParaRPr>
          </a:p>
        </p:txBody>
      </p:sp>
      <p:sp>
        <p:nvSpPr>
          <p:cNvPr id="509" name="Google Shape;509;p28"/>
          <p:cNvSpPr txBox="1"/>
          <p:nvPr/>
        </p:nvSpPr>
        <p:spPr>
          <a:xfrm>
            <a:off x="6281975" y="3929750"/>
            <a:ext cx="16605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Getting better </a:t>
            </a:r>
            <a:endParaRPr sz="1200">
              <a:latin typeface="Roboto"/>
              <a:ea typeface="Roboto"/>
              <a:cs typeface="Roboto"/>
              <a:sym typeface="Roboto"/>
            </a:endParaRPr>
          </a:p>
        </p:txBody>
      </p:sp>
      <p:sp>
        <p:nvSpPr>
          <p:cNvPr id="510" name="Google Shape;510;p28"/>
          <p:cNvSpPr txBox="1"/>
          <p:nvPr/>
        </p:nvSpPr>
        <p:spPr>
          <a:xfrm>
            <a:off x="6129575" y="2253350"/>
            <a:ext cx="1660500" cy="5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Getting popular</a:t>
            </a:r>
            <a:endParaRPr sz="1200">
              <a:latin typeface="Roboto"/>
              <a:ea typeface="Roboto"/>
              <a:cs typeface="Roboto"/>
              <a:sym typeface="Roboto"/>
            </a:endParaRPr>
          </a:p>
        </p:txBody>
      </p:sp>
      <p:sp>
        <p:nvSpPr>
          <p:cNvPr id="511" name="Google Shape;511;p28"/>
          <p:cNvSpPr txBox="1"/>
          <p:nvPr/>
        </p:nvSpPr>
        <p:spPr>
          <a:xfrm>
            <a:off x="3386375" y="2329550"/>
            <a:ext cx="1938900" cy="19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More moderation</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Slightly negative</a:t>
            </a:r>
            <a:endParaRPr sz="1200">
              <a:latin typeface="Roboto"/>
              <a:ea typeface="Roboto"/>
              <a:cs typeface="Roboto"/>
              <a:sym typeface="Roboto"/>
            </a:endParaRPr>
          </a:p>
        </p:txBody>
      </p:sp>
      <p:sp>
        <p:nvSpPr>
          <p:cNvPr id="512" name="Google Shape;512;p28"/>
          <p:cNvSpPr txBox="1"/>
          <p:nvPr/>
        </p:nvSpPr>
        <p:spPr>
          <a:xfrm>
            <a:off x="3462575" y="3853550"/>
            <a:ext cx="1660500" cy="19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Less moderated</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More Positive</a:t>
            </a:r>
            <a:endParaRPr sz="1200">
              <a:latin typeface="Roboto"/>
              <a:ea typeface="Roboto"/>
              <a:cs typeface="Roboto"/>
              <a:sym typeface="Roboto"/>
            </a:endParaRPr>
          </a:p>
        </p:txBody>
      </p:sp>
      <p:sp>
        <p:nvSpPr>
          <p:cNvPr id="513" name="Google Shape;513;p28"/>
          <p:cNvSpPr txBox="1"/>
          <p:nvPr/>
        </p:nvSpPr>
        <p:spPr>
          <a:xfrm>
            <a:off x="3810000" y="4811100"/>
            <a:ext cx="3794700" cy="551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a:solidFill>
                  <a:schemeClr val="lt1"/>
                </a:solidFill>
                <a:latin typeface="Roboto"/>
                <a:ea typeface="Roboto"/>
                <a:cs typeface="Roboto"/>
                <a:sym typeface="Roboto"/>
              </a:rPr>
              <a:t>Conclusion, Challenges &amp; Future work</a:t>
            </a:r>
            <a:endParaRPr b="1"/>
          </a:p>
        </p:txBody>
      </p:sp>
      <p:sp>
        <p:nvSpPr>
          <p:cNvPr id="514" name="Google Shape;514;p28"/>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515" name="Google Shape;515;p28"/>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Results</a:t>
            </a:r>
            <a:endParaRPr>
              <a:solidFill>
                <a:srgbClr val="CCCCCC"/>
              </a:solidFill>
            </a:endParaRPr>
          </a:p>
        </p:txBody>
      </p:sp>
      <p:sp>
        <p:nvSpPr>
          <p:cNvPr id="516" name="Google Shape;516;p28"/>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    Project Details</a:t>
            </a:r>
            <a:endParaRPr>
              <a:solidFill>
                <a:srgbClr val="CCCCCC"/>
              </a:solidFill>
            </a:endParaRPr>
          </a:p>
        </p:txBody>
      </p:sp>
      <p:sp>
        <p:nvSpPr>
          <p:cNvPr id="517" name="Google Shape;517;p28"/>
          <p:cNvSpPr txBox="1"/>
          <p:nvPr>
            <p:ph idx="12" type="sldNum"/>
          </p:nvPr>
        </p:nvSpPr>
        <p:spPr>
          <a:xfrm>
            <a:off x="8475256" y="482164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16</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29"/>
          <p:cNvSpPr txBox="1"/>
          <p:nvPr>
            <p:ph idx="4294967295" type="title"/>
          </p:nvPr>
        </p:nvSpPr>
        <p:spPr>
          <a:xfrm>
            <a:off x="311700" y="306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523" name="Google Shape;523;p29"/>
          <p:cNvSpPr txBox="1"/>
          <p:nvPr/>
        </p:nvSpPr>
        <p:spPr>
          <a:xfrm>
            <a:off x="482325" y="1170025"/>
            <a:ext cx="8190300" cy="3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Roboto"/>
                <a:ea typeface="Roboto"/>
                <a:cs typeface="Roboto"/>
                <a:sym typeface="Roboto"/>
              </a:rPr>
              <a:t>Data challenges </a:t>
            </a:r>
            <a:endParaRPr b="1">
              <a:solidFill>
                <a:schemeClr val="dk2"/>
              </a:solidFill>
              <a:latin typeface="Roboto"/>
              <a:ea typeface="Roboto"/>
              <a:cs typeface="Roboto"/>
              <a:sym typeface="Roboto"/>
            </a:endParaRPr>
          </a:p>
          <a:p>
            <a:pPr indent="0" lvl="0" marL="0" rtl="0" algn="l">
              <a:spcBef>
                <a:spcPts val="0"/>
              </a:spcBef>
              <a:spcAft>
                <a:spcPts val="0"/>
              </a:spcAft>
              <a:buNone/>
            </a:pPr>
            <a:r>
              <a:t/>
            </a:r>
            <a:endParaRPr b="1">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Messy </a:t>
            </a:r>
            <a:r>
              <a:rPr lang="en" sz="1200">
                <a:solidFill>
                  <a:schemeClr val="dk2"/>
                </a:solidFill>
                <a:latin typeface="Roboto"/>
                <a:ea typeface="Roboto"/>
                <a:cs typeface="Roboto"/>
                <a:sym typeface="Roboto"/>
              </a:rPr>
              <a:t>data (Inconsistent dates, data types, multiple sources  etc.)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Debugging ( API Limitations,  memory issues, size of data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rPr b="1" lang="en">
                <a:solidFill>
                  <a:schemeClr val="dk2"/>
                </a:solidFill>
                <a:latin typeface="Roboto"/>
                <a:ea typeface="Roboto"/>
                <a:cs typeface="Roboto"/>
                <a:sym typeface="Roboto"/>
              </a:rPr>
              <a:t>Resource limitations </a:t>
            </a:r>
            <a:endParaRPr b="1">
              <a:solidFill>
                <a:schemeClr val="dk2"/>
              </a:solidFill>
              <a:latin typeface="Roboto"/>
              <a:ea typeface="Roboto"/>
              <a:cs typeface="Roboto"/>
              <a:sym typeface="Roboto"/>
            </a:endParaRPr>
          </a:p>
          <a:p>
            <a:pPr indent="0" lvl="0" marL="457200" rtl="0" algn="l">
              <a:spcBef>
                <a:spcPts val="0"/>
              </a:spcBef>
              <a:spcAft>
                <a:spcPts val="0"/>
              </a:spcAft>
              <a:buNone/>
            </a:pPr>
            <a:r>
              <a:t/>
            </a:r>
            <a:endParaRPr b="1">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Privacy, Security and licensing limitations for some tools like Tableau</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Processing big files without a database</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b="1">
              <a:solidFill>
                <a:schemeClr val="dk2"/>
              </a:solidFill>
              <a:latin typeface="Roboto"/>
              <a:ea typeface="Roboto"/>
              <a:cs typeface="Roboto"/>
              <a:sym typeface="Roboto"/>
            </a:endParaRPr>
          </a:p>
          <a:p>
            <a:pPr indent="0" lvl="0" marL="0" rtl="0" algn="l">
              <a:spcBef>
                <a:spcPts val="0"/>
              </a:spcBef>
              <a:spcAft>
                <a:spcPts val="0"/>
              </a:spcAft>
              <a:buNone/>
            </a:pPr>
            <a:r>
              <a:rPr b="1" lang="en">
                <a:solidFill>
                  <a:schemeClr val="dk2"/>
                </a:solidFill>
                <a:latin typeface="Roboto"/>
                <a:ea typeface="Roboto"/>
                <a:cs typeface="Roboto"/>
                <a:sym typeface="Roboto"/>
              </a:rPr>
              <a:t>Topic based challenges</a:t>
            </a:r>
            <a:endParaRPr b="1">
              <a:solidFill>
                <a:schemeClr val="dk2"/>
              </a:solidFill>
              <a:latin typeface="Roboto"/>
              <a:ea typeface="Roboto"/>
              <a:cs typeface="Roboto"/>
              <a:sym typeface="Roboto"/>
            </a:endParaRPr>
          </a:p>
          <a:p>
            <a:pPr indent="0" lvl="0" marL="0" rtl="0" algn="l">
              <a:spcBef>
                <a:spcPts val="0"/>
              </a:spcBef>
              <a:spcAft>
                <a:spcPts val="0"/>
              </a:spcAft>
              <a:buNone/>
            </a:pPr>
            <a:r>
              <a:rPr b="1" lang="en">
                <a:solidFill>
                  <a:schemeClr val="dk2"/>
                </a:solidFill>
                <a:latin typeface="Roboto"/>
                <a:ea typeface="Roboto"/>
                <a:cs typeface="Roboto"/>
                <a:sym typeface="Roboto"/>
              </a:rPr>
              <a:t> </a:t>
            </a:r>
            <a:endParaRPr b="1">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Diversity of community dynamics by themes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Community Health is a complicated topic and many more variables are at play besides toxicity </a:t>
            </a:r>
            <a:endParaRPr sz="1200">
              <a:solidFill>
                <a:schemeClr val="dk2"/>
              </a:solidFill>
              <a:latin typeface="Roboto"/>
              <a:ea typeface="Roboto"/>
              <a:cs typeface="Roboto"/>
              <a:sym typeface="Roboto"/>
            </a:endParaRPr>
          </a:p>
        </p:txBody>
      </p:sp>
      <p:sp>
        <p:nvSpPr>
          <p:cNvPr id="524" name="Google Shape;524;p29"/>
          <p:cNvSpPr txBox="1"/>
          <p:nvPr>
            <p:ph idx="12" type="sldNum"/>
          </p:nvPr>
        </p:nvSpPr>
        <p:spPr>
          <a:xfrm>
            <a:off x="8438181" y="48290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17</a:t>
            </a:r>
            <a:endParaRPr>
              <a:solidFill>
                <a:srgbClr val="FFFFFF"/>
              </a:solidFill>
            </a:endParaRPr>
          </a:p>
        </p:txBody>
      </p:sp>
      <p:sp>
        <p:nvSpPr>
          <p:cNvPr id="525" name="Google Shape;525;p29"/>
          <p:cNvSpPr txBox="1"/>
          <p:nvPr/>
        </p:nvSpPr>
        <p:spPr>
          <a:xfrm>
            <a:off x="3810000" y="4811100"/>
            <a:ext cx="3794700" cy="551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a:solidFill>
                  <a:schemeClr val="lt1"/>
                </a:solidFill>
                <a:latin typeface="Roboto"/>
                <a:ea typeface="Roboto"/>
                <a:cs typeface="Roboto"/>
                <a:sym typeface="Roboto"/>
              </a:rPr>
              <a:t>Conclusion, Challenges &amp; Future work</a:t>
            </a:r>
            <a:endParaRPr b="1"/>
          </a:p>
        </p:txBody>
      </p:sp>
      <p:sp>
        <p:nvSpPr>
          <p:cNvPr id="526" name="Google Shape;526;p29"/>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527" name="Google Shape;527;p29"/>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Results</a:t>
            </a:r>
            <a:endParaRPr>
              <a:solidFill>
                <a:srgbClr val="CCCCCC"/>
              </a:solidFill>
            </a:endParaRPr>
          </a:p>
        </p:txBody>
      </p:sp>
      <p:sp>
        <p:nvSpPr>
          <p:cNvPr id="528" name="Google Shape;528;p29"/>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    Project Details</a:t>
            </a:r>
            <a:endParaRPr>
              <a:solidFill>
                <a:srgbClr val="CCCC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30"/>
          <p:cNvSpPr txBox="1"/>
          <p:nvPr>
            <p:ph idx="4294967295" type="title"/>
          </p:nvPr>
        </p:nvSpPr>
        <p:spPr>
          <a:xfrm>
            <a:off x="311700" y="306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534" name="Google Shape;534;p30"/>
          <p:cNvSpPr txBox="1"/>
          <p:nvPr/>
        </p:nvSpPr>
        <p:spPr>
          <a:xfrm>
            <a:off x="482325" y="1170025"/>
            <a:ext cx="8190300" cy="3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Roboto"/>
                <a:ea typeface="Roboto"/>
                <a:cs typeface="Roboto"/>
                <a:sym typeface="Roboto"/>
              </a:rPr>
              <a:t>New features for toolkit</a:t>
            </a:r>
            <a:endParaRPr b="1" sz="1600">
              <a:solidFill>
                <a:schemeClr val="dk2"/>
              </a:solidFill>
              <a:latin typeface="Roboto"/>
              <a:ea typeface="Roboto"/>
              <a:cs typeface="Roboto"/>
              <a:sym typeface="Roboto"/>
            </a:endParaRPr>
          </a:p>
          <a:p>
            <a:pPr indent="0" lvl="0" marL="0" rtl="0" algn="l">
              <a:spcBef>
                <a:spcPts val="0"/>
              </a:spcBef>
              <a:spcAft>
                <a:spcPts val="0"/>
              </a:spcAft>
              <a:buNone/>
            </a:pPr>
            <a:r>
              <a:rPr lang="en" sz="1700">
                <a:solidFill>
                  <a:schemeClr val="dk2"/>
                </a:solidFill>
                <a:latin typeface="Roboto"/>
                <a:ea typeface="Roboto"/>
                <a:cs typeface="Roboto"/>
                <a:sym typeface="Roboto"/>
              </a:rPr>
              <a:t> </a:t>
            </a:r>
            <a:endParaRPr sz="17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Retention metric and trends</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PCA, factor analysis features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Influencers Impact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Effects of Controversiality</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700">
              <a:solidFill>
                <a:schemeClr val="dk2"/>
              </a:solidFill>
              <a:latin typeface="Roboto"/>
              <a:ea typeface="Roboto"/>
              <a:cs typeface="Roboto"/>
              <a:sym typeface="Roboto"/>
            </a:endParaRPr>
          </a:p>
          <a:p>
            <a:pPr indent="0" lvl="0" marL="0" rtl="0" algn="l">
              <a:spcBef>
                <a:spcPts val="0"/>
              </a:spcBef>
              <a:spcAft>
                <a:spcPts val="0"/>
              </a:spcAft>
              <a:buNone/>
            </a:pPr>
            <a:r>
              <a:rPr b="1" lang="en" sz="1600">
                <a:solidFill>
                  <a:schemeClr val="dk2"/>
                </a:solidFill>
                <a:latin typeface="Roboto"/>
                <a:ea typeface="Roboto"/>
                <a:cs typeface="Roboto"/>
                <a:sym typeface="Roboto"/>
              </a:rPr>
              <a:t>New areas to explore</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Topic modelling (LDA)</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Identification of sentiment groups that churn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Depth of discussion analysis</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Application of toolkit to paid subscription communities + comparison with open communities</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Network analysis </a:t>
            </a:r>
            <a:endParaRPr sz="1200">
              <a:solidFill>
                <a:schemeClr val="dk2"/>
              </a:solidFill>
              <a:latin typeface="Roboto"/>
              <a:ea typeface="Roboto"/>
              <a:cs typeface="Roboto"/>
              <a:sym typeface="Roboto"/>
            </a:endParaRPr>
          </a:p>
        </p:txBody>
      </p:sp>
      <p:sp>
        <p:nvSpPr>
          <p:cNvPr id="535" name="Google Shape;535;p30"/>
          <p:cNvSpPr txBox="1"/>
          <p:nvPr>
            <p:ph idx="12" type="sldNum"/>
          </p:nvPr>
        </p:nvSpPr>
        <p:spPr>
          <a:xfrm>
            <a:off x="8460431" y="48215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18</a:t>
            </a:r>
            <a:endParaRPr>
              <a:solidFill>
                <a:srgbClr val="FFFFFF"/>
              </a:solidFill>
            </a:endParaRPr>
          </a:p>
        </p:txBody>
      </p:sp>
      <p:sp>
        <p:nvSpPr>
          <p:cNvPr id="536" name="Google Shape;536;p30"/>
          <p:cNvSpPr txBox="1"/>
          <p:nvPr/>
        </p:nvSpPr>
        <p:spPr>
          <a:xfrm>
            <a:off x="3810000" y="4811100"/>
            <a:ext cx="3794700" cy="551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a:solidFill>
                  <a:schemeClr val="lt1"/>
                </a:solidFill>
                <a:latin typeface="Roboto"/>
                <a:ea typeface="Roboto"/>
                <a:cs typeface="Roboto"/>
                <a:sym typeface="Roboto"/>
              </a:rPr>
              <a:t>Conclusion, Challenges &amp; Future work</a:t>
            </a:r>
            <a:endParaRPr b="1"/>
          </a:p>
        </p:txBody>
      </p:sp>
      <p:sp>
        <p:nvSpPr>
          <p:cNvPr id="537" name="Google Shape;537;p30"/>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538" name="Google Shape;538;p30"/>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Results</a:t>
            </a:r>
            <a:endParaRPr>
              <a:solidFill>
                <a:srgbClr val="CCCCCC"/>
              </a:solidFill>
            </a:endParaRPr>
          </a:p>
        </p:txBody>
      </p:sp>
      <p:sp>
        <p:nvSpPr>
          <p:cNvPr id="539" name="Google Shape;539;p30"/>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    Project Details</a:t>
            </a:r>
            <a:endParaRPr>
              <a:solidFill>
                <a:srgbClr val="CCCC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31"/>
          <p:cNvSpPr txBox="1"/>
          <p:nvPr>
            <p:ph idx="4294967295" type="title"/>
          </p:nvPr>
        </p:nvSpPr>
        <p:spPr>
          <a:xfrm>
            <a:off x="311700" y="306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a:t>
            </a:r>
            <a:endParaRPr/>
          </a:p>
        </p:txBody>
      </p:sp>
      <p:sp>
        <p:nvSpPr>
          <p:cNvPr id="545" name="Google Shape;545;p31"/>
          <p:cNvSpPr txBox="1"/>
          <p:nvPr/>
        </p:nvSpPr>
        <p:spPr>
          <a:xfrm>
            <a:off x="482325" y="1170025"/>
            <a:ext cx="8190300" cy="3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2"/>
              </a:solidFill>
              <a:latin typeface="Roboto"/>
              <a:ea typeface="Roboto"/>
              <a:cs typeface="Roboto"/>
              <a:sym typeface="Roboto"/>
            </a:endParaRPr>
          </a:p>
          <a:p>
            <a:pPr indent="0" lvl="0" marL="0" rtl="0" algn="l">
              <a:spcBef>
                <a:spcPts val="0"/>
              </a:spcBef>
              <a:spcAft>
                <a:spcPts val="0"/>
              </a:spcAft>
              <a:buNone/>
            </a:pPr>
            <a:r>
              <a:t/>
            </a:r>
            <a:endParaRPr b="1">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Liza Wood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Two Hat Research Team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Dr. Richard Khoury (University Laval)</a:t>
            </a:r>
            <a:endParaRPr sz="1200">
              <a:solidFill>
                <a:schemeClr val="dk2"/>
              </a:solidFill>
              <a:latin typeface="Roboto"/>
              <a:ea typeface="Roboto"/>
              <a:cs typeface="Roboto"/>
              <a:sym typeface="Roboto"/>
            </a:endParaRPr>
          </a:p>
          <a:p>
            <a:pPr indent="0" lvl="0" marL="457200" rtl="0" algn="l">
              <a:spcBef>
                <a:spcPts val="0"/>
              </a:spcBef>
              <a:spcAft>
                <a:spcPts val="0"/>
              </a:spcAft>
              <a:buNone/>
            </a:pPr>
            <a:r>
              <a:t/>
            </a:r>
            <a:endParaRPr b="1">
              <a:solidFill>
                <a:schemeClr val="dk2"/>
              </a:solidFill>
              <a:latin typeface="Roboto"/>
              <a:ea typeface="Roboto"/>
              <a:cs typeface="Roboto"/>
              <a:sym typeface="Roboto"/>
            </a:endParaRPr>
          </a:p>
          <a:p>
            <a:pPr indent="0" lvl="0" marL="0" rtl="0" algn="l">
              <a:spcBef>
                <a:spcPts val="0"/>
              </a:spcBef>
              <a:spcAft>
                <a:spcPts val="0"/>
              </a:spcAft>
              <a:buNone/>
            </a:pPr>
            <a:r>
              <a:t/>
            </a:r>
            <a:endParaRPr b="1" sz="15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Dr. </a:t>
            </a:r>
            <a:r>
              <a:rPr lang="en" sz="1200">
                <a:solidFill>
                  <a:schemeClr val="dk2"/>
                </a:solidFill>
                <a:latin typeface="Roboto"/>
                <a:ea typeface="Roboto"/>
                <a:cs typeface="Roboto"/>
                <a:sym typeface="Roboto"/>
              </a:rPr>
              <a:t>Ramon Lawrence</a:t>
            </a:r>
            <a:endParaRPr sz="1200">
              <a:solidFill>
                <a:schemeClr val="dk2"/>
              </a:solidFill>
              <a:latin typeface="Roboto"/>
              <a:ea typeface="Roboto"/>
              <a:cs typeface="Roboto"/>
              <a:sym typeface="Roboto"/>
            </a:endParaRPr>
          </a:p>
          <a:p>
            <a:pPr indent="-304800" lvl="0" marL="457200" rtl="0" algn="l">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Dr. Scott Fazackerley</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Jeff Bulmer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Debangsha Sarkar</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MDS Program Staff, faculty and Classmates</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b="1">
              <a:solidFill>
                <a:schemeClr val="dk2"/>
              </a:solidFill>
              <a:latin typeface="Roboto"/>
              <a:ea typeface="Roboto"/>
              <a:cs typeface="Roboto"/>
              <a:sym typeface="Roboto"/>
            </a:endParaRPr>
          </a:p>
          <a:p>
            <a:pPr indent="0" lvl="0" marL="457200" rtl="0" algn="l">
              <a:spcBef>
                <a:spcPts val="0"/>
              </a:spcBef>
              <a:spcAft>
                <a:spcPts val="0"/>
              </a:spcAft>
              <a:buNone/>
            </a:pPr>
            <a:r>
              <a:t/>
            </a:r>
            <a:endParaRPr b="1">
              <a:solidFill>
                <a:schemeClr val="dk2"/>
              </a:solidFill>
              <a:latin typeface="Roboto"/>
              <a:ea typeface="Roboto"/>
              <a:cs typeface="Roboto"/>
              <a:sym typeface="Roboto"/>
            </a:endParaRPr>
          </a:p>
        </p:txBody>
      </p:sp>
      <p:sp>
        <p:nvSpPr>
          <p:cNvPr id="546" name="Google Shape;546;p31"/>
          <p:cNvSpPr txBox="1"/>
          <p:nvPr>
            <p:ph idx="12" type="sldNum"/>
          </p:nvPr>
        </p:nvSpPr>
        <p:spPr>
          <a:xfrm>
            <a:off x="8460431" y="485861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19</a:t>
            </a:r>
            <a:endParaRPr>
              <a:solidFill>
                <a:srgbClr val="FFFFFF"/>
              </a:solidFill>
            </a:endParaRPr>
          </a:p>
        </p:txBody>
      </p:sp>
      <p:pic>
        <p:nvPicPr>
          <p:cNvPr id="547" name="Google Shape;547;p31"/>
          <p:cNvPicPr preferRelativeResize="0"/>
          <p:nvPr/>
        </p:nvPicPr>
        <p:blipFill>
          <a:blip r:embed="rId3">
            <a:alphaModFix/>
          </a:blip>
          <a:stretch>
            <a:fillRect/>
          </a:stretch>
        </p:blipFill>
        <p:spPr>
          <a:xfrm>
            <a:off x="4879400" y="1154600"/>
            <a:ext cx="3581025" cy="3409750"/>
          </a:xfrm>
          <a:prstGeom prst="rect">
            <a:avLst/>
          </a:prstGeom>
          <a:noFill/>
          <a:ln>
            <a:noFill/>
          </a:ln>
        </p:spPr>
      </p:pic>
      <p:pic>
        <p:nvPicPr>
          <p:cNvPr id="548" name="Google Shape;548;p31"/>
          <p:cNvPicPr preferRelativeResize="0"/>
          <p:nvPr/>
        </p:nvPicPr>
        <p:blipFill>
          <a:blip r:embed="rId4">
            <a:alphaModFix/>
          </a:blip>
          <a:stretch>
            <a:fillRect/>
          </a:stretch>
        </p:blipFill>
        <p:spPr>
          <a:xfrm>
            <a:off x="457250" y="1106124"/>
            <a:ext cx="1411900" cy="525625"/>
          </a:xfrm>
          <a:prstGeom prst="rect">
            <a:avLst/>
          </a:prstGeom>
          <a:noFill/>
          <a:ln>
            <a:noFill/>
          </a:ln>
        </p:spPr>
      </p:pic>
      <p:pic>
        <p:nvPicPr>
          <p:cNvPr id="549" name="Google Shape;549;p31"/>
          <p:cNvPicPr preferRelativeResize="0"/>
          <p:nvPr/>
        </p:nvPicPr>
        <p:blipFill>
          <a:blip r:embed="rId5">
            <a:alphaModFix/>
          </a:blip>
          <a:stretch>
            <a:fillRect/>
          </a:stretch>
        </p:blipFill>
        <p:spPr>
          <a:xfrm>
            <a:off x="501450" y="2793013"/>
            <a:ext cx="2279299" cy="47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Outline</a:t>
            </a:r>
            <a:endParaRPr/>
          </a:p>
        </p:txBody>
      </p:sp>
      <p:sp>
        <p:nvSpPr>
          <p:cNvPr id="95" name="Google Shape;95;p14"/>
          <p:cNvSpPr txBox="1"/>
          <p:nvPr>
            <p:ph idx="2" type="body"/>
          </p:nvPr>
        </p:nvSpPr>
        <p:spPr>
          <a:xfrm>
            <a:off x="4939500" y="724200"/>
            <a:ext cx="3837000" cy="343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a:p>
            <a:pPr indent="-317500" lvl="0" marL="457200" rtl="0" algn="l">
              <a:spcBef>
                <a:spcPts val="1600"/>
              </a:spcBef>
              <a:spcAft>
                <a:spcPts val="0"/>
              </a:spcAft>
              <a:buSzPts val="1400"/>
              <a:buAutoNum type="arabicPeriod"/>
            </a:pPr>
            <a:r>
              <a:rPr lang="en" sz="1400"/>
              <a:t>Introduction</a:t>
            </a:r>
            <a:endParaRPr sz="1400"/>
          </a:p>
          <a:p>
            <a:pPr indent="-292100" lvl="1" marL="914400" rtl="0" algn="l">
              <a:spcBef>
                <a:spcPts val="0"/>
              </a:spcBef>
              <a:spcAft>
                <a:spcPts val="0"/>
              </a:spcAft>
              <a:buSzPts val="1000"/>
              <a:buAutoNum type="alphaLcPeriod"/>
            </a:pPr>
            <a:r>
              <a:rPr lang="en" sz="1000"/>
              <a:t>Motivation and Mission</a:t>
            </a:r>
            <a:endParaRPr sz="1000"/>
          </a:p>
          <a:p>
            <a:pPr indent="-292100" lvl="1" marL="914400" rtl="0" algn="l">
              <a:spcBef>
                <a:spcPts val="0"/>
              </a:spcBef>
              <a:spcAft>
                <a:spcPts val="0"/>
              </a:spcAft>
              <a:buSzPts val="1000"/>
              <a:buAutoNum type="alphaLcPeriod"/>
            </a:pPr>
            <a:r>
              <a:rPr lang="en" sz="1000"/>
              <a:t>Research questions and objectives</a:t>
            </a:r>
            <a:endParaRPr sz="1000"/>
          </a:p>
          <a:p>
            <a:pPr indent="-292100" lvl="1" marL="914400" rtl="0" algn="l">
              <a:spcBef>
                <a:spcPts val="0"/>
              </a:spcBef>
              <a:spcAft>
                <a:spcPts val="0"/>
              </a:spcAft>
              <a:buSzPts val="1000"/>
              <a:buAutoNum type="alphaLcPeriod"/>
            </a:pPr>
            <a:r>
              <a:rPr lang="en" sz="1000"/>
              <a:t>High level project overview</a:t>
            </a:r>
            <a:endParaRPr sz="1000"/>
          </a:p>
          <a:p>
            <a:pPr indent="0" lvl="0" marL="914400" rtl="0" algn="l">
              <a:lnSpc>
                <a:spcPct val="50000"/>
              </a:lnSpc>
              <a:spcBef>
                <a:spcPts val="1600"/>
              </a:spcBef>
              <a:spcAft>
                <a:spcPts val="0"/>
              </a:spcAft>
              <a:buNone/>
            </a:pPr>
            <a:r>
              <a:t/>
            </a:r>
            <a:endParaRPr sz="200"/>
          </a:p>
          <a:p>
            <a:pPr indent="-317500" lvl="0" marL="457200" rtl="0" algn="l">
              <a:spcBef>
                <a:spcPts val="0"/>
              </a:spcBef>
              <a:spcAft>
                <a:spcPts val="0"/>
              </a:spcAft>
              <a:buSzPts val="1400"/>
              <a:buAutoNum type="arabicPeriod"/>
            </a:pPr>
            <a:r>
              <a:rPr lang="en" sz="1400"/>
              <a:t>Project Details</a:t>
            </a:r>
            <a:endParaRPr sz="1400"/>
          </a:p>
          <a:p>
            <a:pPr indent="-292100" lvl="1" marL="914400" rtl="0" algn="l">
              <a:spcBef>
                <a:spcPts val="0"/>
              </a:spcBef>
              <a:spcAft>
                <a:spcPts val="0"/>
              </a:spcAft>
              <a:buSzPts val="1000"/>
              <a:buAutoNum type="alphaLcPeriod"/>
            </a:pPr>
            <a:r>
              <a:rPr lang="en" sz="1000"/>
              <a:t>Selection of communities</a:t>
            </a:r>
            <a:endParaRPr sz="1000"/>
          </a:p>
          <a:p>
            <a:pPr indent="-292100" lvl="1" marL="914400" rtl="0" algn="l">
              <a:spcBef>
                <a:spcPts val="0"/>
              </a:spcBef>
              <a:spcAft>
                <a:spcPts val="0"/>
              </a:spcAft>
              <a:buSzPts val="1000"/>
              <a:buAutoNum type="alphaLcPeriod"/>
            </a:pPr>
            <a:r>
              <a:rPr lang="en" sz="1000"/>
              <a:t>Tools and Data pipeline</a:t>
            </a:r>
            <a:endParaRPr sz="1000"/>
          </a:p>
          <a:p>
            <a:pPr indent="-292100" lvl="1" marL="914400" rtl="0" algn="l">
              <a:spcBef>
                <a:spcPts val="0"/>
              </a:spcBef>
              <a:spcAft>
                <a:spcPts val="0"/>
              </a:spcAft>
              <a:buSzPts val="1000"/>
              <a:buAutoNum type="alphaLcPeriod"/>
            </a:pPr>
            <a:r>
              <a:rPr lang="en" sz="1000"/>
              <a:t>Solution Workflow</a:t>
            </a:r>
            <a:endParaRPr sz="1000"/>
          </a:p>
          <a:p>
            <a:pPr indent="0" lvl="0" marL="914400" rtl="0" algn="l">
              <a:lnSpc>
                <a:spcPct val="50000"/>
              </a:lnSpc>
              <a:spcBef>
                <a:spcPts val="1600"/>
              </a:spcBef>
              <a:spcAft>
                <a:spcPts val="0"/>
              </a:spcAft>
              <a:buNone/>
            </a:pPr>
            <a:r>
              <a:t/>
            </a:r>
            <a:endParaRPr sz="200"/>
          </a:p>
          <a:p>
            <a:pPr indent="-317500" lvl="0" marL="457200" rtl="0" algn="l">
              <a:spcBef>
                <a:spcPts val="0"/>
              </a:spcBef>
              <a:spcAft>
                <a:spcPts val="0"/>
              </a:spcAft>
              <a:buSzPts val="1400"/>
              <a:buAutoNum type="arabicPeriod"/>
            </a:pPr>
            <a:r>
              <a:rPr lang="en" sz="1400"/>
              <a:t>Results</a:t>
            </a:r>
            <a:endParaRPr sz="1400"/>
          </a:p>
          <a:p>
            <a:pPr indent="-292100" lvl="1" marL="914400" rtl="0" algn="l">
              <a:spcBef>
                <a:spcPts val="0"/>
              </a:spcBef>
              <a:spcAft>
                <a:spcPts val="0"/>
              </a:spcAft>
              <a:buSzPts val="1000"/>
              <a:buAutoNum type="alphaLcPeriod"/>
            </a:pPr>
            <a:r>
              <a:rPr lang="en" sz="1000"/>
              <a:t>Trends of  toxicity and sentiment</a:t>
            </a:r>
            <a:endParaRPr sz="1000"/>
          </a:p>
          <a:p>
            <a:pPr indent="-292100" lvl="1" marL="914400" rtl="0" algn="l">
              <a:spcBef>
                <a:spcPts val="0"/>
              </a:spcBef>
              <a:spcAft>
                <a:spcPts val="0"/>
              </a:spcAft>
              <a:buSzPts val="1000"/>
              <a:buAutoNum type="alphaLcPeriod"/>
            </a:pPr>
            <a:r>
              <a:rPr lang="en" sz="1000"/>
              <a:t>Effect of toxicity user activity and churn</a:t>
            </a:r>
            <a:endParaRPr sz="1000"/>
          </a:p>
          <a:p>
            <a:pPr indent="-292100" lvl="1" marL="914400" rtl="0" algn="l">
              <a:spcBef>
                <a:spcPts val="0"/>
              </a:spcBef>
              <a:spcAft>
                <a:spcPts val="0"/>
              </a:spcAft>
              <a:buSzPts val="1000"/>
              <a:buAutoNum type="alphaLcPeriod"/>
            </a:pPr>
            <a:r>
              <a:rPr lang="en" sz="1000"/>
              <a:t>Community response to toxic comments</a:t>
            </a:r>
            <a:endParaRPr sz="1000"/>
          </a:p>
          <a:p>
            <a:pPr indent="0" lvl="0" marL="914400" rtl="0" algn="l">
              <a:lnSpc>
                <a:spcPct val="50000"/>
              </a:lnSpc>
              <a:spcBef>
                <a:spcPts val="1600"/>
              </a:spcBef>
              <a:spcAft>
                <a:spcPts val="0"/>
              </a:spcAft>
              <a:buNone/>
            </a:pPr>
            <a:r>
              <a:t/>
            </a:r>
            <a:endParaRPr sz="200"/>
          </a:p>
          <a:p>
            <a:pPr indent="-317500" lvl="0" marL="457200" rtl="0" algn="l">
              <a:spcBef>
                <a:spcPts val="0"/>
              </a:spcBef>
              <a:spcAft>
                <a:spcPts val="0"/>
              </a:spcAft>
              <a:buSzPts val="1400"/>
              <a:buAutoNum type="arabicPeriod"/>
            </a:pPr>
            <a:r>
              <a:rPr lang="en" sz="1400"/>
              <a:t>Conclusion, Challenges &amp; Future Work</a:t>
            </a:r>
            <a:endParaRPr sz="1400"/>
          </a:p>
          <a:p>
            <a:pPr indent="0" lvl="0" marL="457200" rtl="0" algn="l">
              <a:spcBef>
                <a:spcPts val="1600"/>
              </a:spcBef>
              <a:spcAft>
                <a:spcPts val="1600"/>
              </a:spcAft>
              <a:buNone/>
            </a:pPr>
            <a:r>
              <a:t/>
            </a:r>
            <a:endParaRPr sz="1400"/>
          </a:p>
        </p:txBody>
      </p:sp>
      <p:sp>
        <p:nvSpPr>
          <p:cNvPr id="96" name="Google Shape;96;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pic>
        <p:nvPicPr>
          <p:cNvPr id="554" name="Google Shape;554;p32"/>
          <p:cNvPicPr preferRelativeResize="0"/>
          <p:nvPr/>
        </p:nvPicPr>
        <p:blipFill>
          <a:blip r:embed="rId3">
            <a:alphaModFix/>
          </a:blip>
          <a:stretch>
            <a:fillRect/>
          </a:stretch>
        </p:blipFill>
        <p:spPr>
          <a:xfrm>
            <a:off x="3293400" y="1490000"/>
            <a:ext cx="5651551" cy="1765550"/>
          </a:xfrm>
          <a:prstGeom prst="rect">
            <a:avLst/>
          </a:prstGeom>
          <a:noFill/>
          <a:ln>
            <a:noFill/>
          </a:ln>
        </p:spPr>
      </p:pic>
      <p:pic>
        <p:nvPicPr>
          <p:cNvPr id="555" name="Google Shape;555;p32"/>
          <p:cNvPicPr preferRelativeResize="0"/>
          <p:nvPr/>
        </p:nvPicPr>
        <p:blipFill>
          <a:blip r:embed="rId4">
            <a:alphaModFix/>
          </a:blip>
          <a:stretch>
            <a:fillRect/>
          </a:stretch>
        </p:blipFill>
        <p:spPr>
          <a:xfrm>
            <a:off x="0" y="228600"/>
            <a:ext cx="4467225" cy="4930525"/>
          </a:xfrm>
          <a:prstGeom prst="rect">
            <a:avLst/>
          </a:prstGeom>
          <a:noFill/>
          <a:ln>
            <a:noFill/>
          </a:ln>
        </p:spPr>
      </p:pic>
      <p:sp>
        <p:nvSpPr>
          <p:cNvPr id="556" name="Google Shape;556;p32"/>
          <p:cNvSpPr txBox="1"/>
          <p:nvPr>
            <p:ph idx="12" type="sldNum"/>
          </p:nvPr>
        </p:nvSpPr>
        <p:spPr>
          <a:xfrm>
            <a:off x="8460431" y="485861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20</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60" name="Shape 560"/>
        <p:cNvGrpSpPr/>
        <p:nvPr/>
      </p:nvGrpSpPr>
      <p:grpSpPr>
        <a:xfrm>
          <a:off x="0" y="0"/>
          <a:ext cx="0" cy="0"/>
          <a:chOff x="0" y="0"/>
          <a:chExt cx="0" cy="0"/>
        </a:xfrm>
      </p:grpSpPr>
      <p:sp>
        <p:nvSpPr>
          <p:cNvPr id="561" name="Google Shape;561;p33"/>
          <p:cNvSpPr/>
          <p:nvPr/>
        </p:nvSpPr>
        <p:spPr>
          <a:xfrm>
            <a:off x="3237624" y="3338350"/>
            <a:ext cx="2656108" cy="65204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Spectral"/>
              </a:rPr>
              <a:t>Thank you</a:t>
            </a:r>
          </a:p>
        </p:txBody>
      </p:sp>
      <p:grpSp>
        <p:nvGrpSpPr>
          <p:cNvPr id="562" name="Google Shape;562;p33"/>
          <p:cNvGrpSpPr/>
          <p:nvPr/>
        </p:nvGrpSpPr>
        <p:grpSpPr>
          <a:xfrm>
            <a:off x="-8000" y="1338088"/>
            <a:ext cx="9152000" cy="1731375"/>
            <a:chOff x="-8000" y="1719088"/>
            <a:chExt cx="9152000" cy="1731375"/>
          </a:xfrm>
        </p:grpSpPr>
        <p:sp>
          <p:nvSpPr>
            <p:cNvPr id="563" name="Google Shape;563;p33"/>
            <p:cNvSpPr/>
            <p:nvPr/>
          </p:nvSpPr>
          <p:spPr>
            <a:xfrm>
              <a:off x="-8000" y="2010425"/>
              <a:ext cx="3437825" cy="1096900"/>
            </a:xfrm>
            <a:prstGeom prst="flowChartPunchedTape">
              <a:avLst/>
            </a:prstGeom>
            <a:solidFill>
              <a:schemeClr val="dk1"/>
            </a:solidFill>
            <a:ln cap="flat" cmpd="sng" w="28575">
              <a:solidFill>
                <a:schemeClr val="dk2"/>
              </a:solidFill>
              <a:prstDash val="solid"/>
              <a:round/>
              <a:headEnd len="sm" w="sm" type="none"/>
              <a:tailEnd len="sm" w="sm" type="none"/>
            </a:ln>
            <a:effectLst>
              <a:outerShdw blurRad="57150" rotWithShape="0" algn="bl">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5706175" y="2010425"/>
              <a:ext cx="3437825" cy="1096900"/>
            </a:xfrm>
            <a:prstGeom prst="flowChartPunchedTape">
              <a:avLst/>
            </a:prstGeom>
            <a:solidFill>
              <a:schemeClr val="dk1"/>
            </a:solidFill>
            <a:ln cap="flat" cmpd="sng" w="28575">
              <a:solidFill>
                <a:schemeClr val="dk2"/>
              </a:solidFill>
              <a:prstDash val="solid"/>
              <a:round/>
              <a:headEnd len="sm" w="sm" type="none"/>
              <a:tailEnd len="sm" w="sm" type="none"/>
            </a:ln>
            <a:effectLst>
              <a:outerShdw blurRad="57150" rotWithShape="0" algn="bl" dir="2940000" dist="381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33"/>
            <p:cNvPicPr preferRelativeResize="0"/>
            <p:nvPr/>
          </p:nvPicPr>
          <p:blipFill>
            <a:blip r:embed="rId3">
              <a:alphaModFix/>
            </a:blip>
            <a:stretch>
              <a:fillRect/>
            </a:stretch>
          </p:blipFill>
          <p:spPr>
            <a:xfrm>
              <a:off x="3437725" y="1719088"/>
              <a:ext cx="2258315" cy="1731375"/>
            </a:xfrm>
            <a:prstGeom prst="rect">
              <a:avLst/>
            </a:prstGeom>
            <a:noFill/>
            <a:ln>
              <a:noFill/>
            </a:ln>
            <a:effectLst>
              <a:outerShdw blurRad="57150" rotWithShape="0" algn="bl" dir="6360000" dist="19050">
                <a:srgbClr val="000000"/>
              </a:outerShdw>
            </a:effectLst>
          </p:spPr>
        </p:pic>
      </p:grpSp>
      <p:sp>
        <p:nvSpPr>
          <p:cNvPr id="566" name="Google Shape;566;p3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34"/>
          <p:cNvSpPr/>
          <p:nvPr/>
        </p:nvSpPr>
        <p:spPr>
          <a:xfrm>
            <a:off x="330373" y="1728550"/>
            <a:ext cx="8483243" cy="8432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Addititional Slides</a:t>
            </a:r>
          </a:p>
        </p:txBody>
      </p:sp>
      <p:sp>
        <p:nvSpPr>
          <p:cNvPr id="572" name="Google Shape;572;p34"/>
          <p:cNvSpPr txBox="1"/>
          <p:nvPr>
            <p:ph idx="12" type="sldNum"/>
          </p:nvPr>
        </p:nvSpPr>
        <p:spPr>
          <a:xfrm>
            <a:off x="8460431" y="48203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22</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35"/>
          <p:cNvSpPr txBox="1"/>
          <p:nvPr>
            <p:ph idx="12" type="sldNum"/>
          </p:nvPr>
        </p:nvSpPr>
        <p:spPr>
          <a:xfrm>
            <a:off x="8436031" y="4816165"/>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23</a:t>
            </a:r>
            <a:endParaRPr>
              <a:solidFill>
                <a:srgbClr val="FFFFFF"/>
              </a:solidFill>
            </a:endParaRPr>
          </a:p>
        </p:txBody>
      </p:sp>
      <p:grpSp>
        <p:nvGrpSpPr>
          <p:cNvPr id="578" name="Google Shape;578;p35"/>
          <p:cNvGrpSpPr/>
          <p:nvPr/>
        </p:nvGrpSpPr>
        <p:grpSpPr>
          <a:xfrm>
            <a:off x="169675" y="1068538"/>
            <a:ext cx="8789050" cy="2203838"/>
            <a:chOff x="169675" y="1144738"/>
            <a:chExt cx="8789050" cy="2203838"/>
          </a:xfrm>
        </p:grpSpPr>
        <p:sp>
          <p:nvSpPr>
            <p:cNvPr id="579" name="Google Shape;579;p35"/>
            <p:cNvSpPr txBox="1"/>
            <p:nvPr/>
          </p:nvSpPr>
          <p:spPr>
            <a:xfrm>
              <a:off x="1227800" y="1144738"/>
              <a:ext cx="1666200" cy="277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134F5C"/>
                  </a:solidFill>
                  <a:latin typeface="Roboto"/>
                  <a:ea typeface="Roboto"/>
                  <a:cs typeface="Roboto"/>
                  <a:sym typeface="Roboto"/>
                </a:rPr>
                <a:t> Truegaming</a:t>
              </a:r>
              <a:endParaRPr b="1" sz="1500">
                <a:solidFill>
                  <a:srgbClr val="134F5C"/>
                </a:solidFill>
                <a:latin typeface="Roboto"/>
                <a:ea typeface="Roboto"/>
                <a:cs typeface="Roboto"/>
                <a:sym typeface="Roboto"/>
              </a:endParaRPr>
            </a:p>
          </p:txBody>
        </p:sp>
        <p:sp>
          <p:nvSpPr>
            <p:cNvPr id="580" name="Google Shape;580;p35"/>
            <p:cNvSpPr txBox="1"/>
            <p:nvPr/>
          </p:nvSpPr>
          <p:spPr>
            <a:xfrm>
              <a:off x="5877750" y="1276925"/>
              <a:ext cx="1666200" cy="27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27C88"/>
                  </a:solidFill>
                  <a:latin typeface="Roboto"/>
                  <a:ea typeface="Roboto"/>
                  <a:cs typeface="Roboto"/>
                  <a:sym typeface="Roboto"/>
                </a:rPr>
                <a:t> Gaming</a:t>
              </a:r>
              <a:endParaRPr b="1" sz="1500">
                <a:solidFill>
                  <a:srgbClr val="F27C88"/>
                </a:solidFill>
                <a:latin typeface="Roboto"/>
                <a:ea typeface="Roboto"/>
                <a:cs typeface="Roboto"/>
                <a:sym typeface="Roboto"/>
              </a:endParaRPr>
            </a:p>
          </p:txBody>
        </p:sp>
        <p:sp>
          <p:nvSpPr>
            <p:cNvPr id="581" name="Google Shape;581;p35"/>
            <p:cNvSpPr/>
            <p:nvPr/>
          </p:nvSpPr>
          <p:spPr>
            <a:xfrm>
              <a:off x="4328950" y="1353126"/>
              <a:ext cx="340800" cy="2106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vs</a:t>
              </a:r>
            </a:p>
          </p:txBody>
        </p:sp>
        <p:sp>
          <p:nvSpPr>
            <p:cNvPr id="582" name="Google Shape;582;p35"/>
            <p:cNvSpPr txBox="1"/>
            <p:nvPr/>
          </p:nvSpPr>
          <p:spPr>
            <a:xfrm>
              <a:off x="169675" y="15130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Users Activity</a:t>
              </a:r>
              <a:endParaRPr sz="1200">
                <a:solidFill>
                  <a:srgbClr val="134F5C"/>
                </a:solidFill>
                <a:latin typeface="Roboto"/>
                <a:ea typeface="Roboto"/>
                <a:cs typeface="Roboto"/>
                <a:sym typeface="Roboto"/>
              </a:endParaRPr>
            </a:p>
          </p:txBody>
        </p:sp>
        <p:sp>
          <p:nvSpPr>
            <p:cNvPr id="583" name="Google Shape;583;p35"/>
            <p:cNvSpPr txBox="1"/>
            <p:nvPr/>
          </p:nvSpPr>
          <p:spPr>
            <a:xfrm>
              <a:off x="4789825" y="15130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Users Activity</a:t>
              </a:r>
              <a:endParaRPr sz="1200">
                <a:solidFill>
                  <a:srgbClr val="F27C88"/>
                </a:solidFill>
                <a:latin typeface="Roboto"/>
                <a:ea typeface="Roboto"/>
                <a:cs typeface="Roboto"/>
                <a:sym typeface="Roboto"/>
              </a:endParaRPr>
            </a:p>
          </p:txBody>
        </p:sp>
        <p:sp>
          <p:nvSpPr>
            <p:cNvPr id="584" name="Google Shape;584;p35"/>
            <p:cNvSpPr txBox="1"/>
            <p:nvPr/>
          </p:nvSpPr>
          <p:spPr>
            <a:xfrm>
              <a:off x="4634525" y="3070775"/>
              <a:ext cx="43242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Toxicity Rate</a:t>
              </a:r>
              <a:endParaRPr sz="1200">
                <a:solidFill>
                  <a:srgbClr val="F27C88"/>
                </a:solidFill>
                <a:latin typeface="Roboto"/>
                <a:ea typeface="Roboto"/>
                <a:cs typeface="Roboto"/>
                <a:sym typeface="Roboto"/>
              </a:endParaRPr>
            </a:p>
          </p:txBody>
        </p:sp>
        <p:sp>
          <p:nvSpPr>
            <p:cNvPr id="585" name="Google Shape;585;p35"/>
            <p:cNvSpPr txBox="1"/>
            <p:nvPr/>
          </p:nvSpPr>
          <p:spPr>
            <a:xfrm>
              <a:off x="235500" y="3052100"/>
              <a:ext cx="42174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Toxicity Rate</a:t>
              </a:r>
              <a:endParaRPr sz="1200">
                <a:solidFill>
                  <a:srgbClr val="134F5C"/>
                </a:solidFill>
                <a:latin typeface="Roboto"/>
                <a:ea typeface="Roboto"/>
                <a:cs typeface="Roboto"/>
                <a:sym typeface="Roboto"/>
              </a:endParaRPr>
            </a:p>
          </p:txBody>
        </p:sp>
      </p:grpSp>
      <p:pic>
        <p:nvPicPr>
          <p:cNvPr id="586" name="Google Shape;586;p35"/>
          <p:cNvPicPr preferRelativeResize="0"/>
          <p:nvPr/>
        </p:nvPicPr>
        <p:blipFill>
          <a:blip r:embed="rId3">
            <a:alphaModFix/>
          </a:blip>
          <a:stretch>
            <a:fillRect/>
          </a:stretch>
        </p:blipFill>
        <p:spPr>
          <a:xfrm>
            <a:off x="230700" y="933701"/>
            <a:ext cx="1068725" cy="717675"/>
          </a:xfrm>
          <a:prstGeom prst="rect">
            <a:avLst/>
          </a:prstGeom>
          <a:noFill/>
          <a:ln>
            <a:noFill/>
          </a:ln>
        </p:spPr>
      </p:pic>
      <p:pic>
        <p:nvPicPr>
          <p:cNvPr id="587" name="Google Shape;587;p35"/>
          <p:cNvPicPr preferRelativeResize="0"/>
          <p:nvPr/>
        </p:nvPicPr>
        <p:blipFill>
          <a:blip r:embed="rId4">
            <a:alphaModFix/>
          </a:blip>
          <a:stretch>
            <a:fillRect/>
          </a:stretch>
        </p:blipFill>
        <p:spPr>
          <a:xfrm>
            <a:off x="8267050" y="933700"/>
            <a:ext cx="717675" cy="717675"/>
          </a:xfrm>
          <a:prstGeom prst="rect">
            <a:avLst/>
          </a:prstGeom>
          <a:noFill/>
          <a:ln>
            <a:noFill/>
          </a:ln>
        </p:spPr>
      </p:pic>
      <p:sp>
        <p:nvSpPr>
          <p:cNvPr id="588" name="Google Shape;588;p35"/>
          <p:cNvSpPr txBox="1"/>
          <p:nvPr>
            <p:ph type="title"/>
          </p:nvPr>
        </p:nvSpPr>
        <p:spPr>
          <a:xfrm>
            <a:off x="157000" y="162425"/>
            <a:ext cx="8520600" cy="68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900"/>
              <a:t>Toxicity effect on Users Activity &amp; Community Growth</a:t>
            </a:r>
            <a:endParaRPr sz="2600"/>
          </a:p>
          <a:p>
            <a:pPr indent="0" lvl="0" marL="0" rtl="0" algn="l">
              <a:spcBef>
                <a:spcPts val="0"/>
              </a:spcBef>
              <a:spcAft>
                <a:spcPts val="0"/>
              </a:spcAft>
              <a:buNone/>
            </a:pPr>
            <a:r>
              <a:t/>
            </a:r>
            <a:endParaRPr sz="2900"/>
          </a:p>
        </p:txBody>
      </p:sp>
      <p:pic>
        <p:nvPicPr>
          <p:cNvPr id="589" name="Google Shape;589;p35"/>
          <p:cNvPicPr preferRelativeResize="0"/>
          <p:nvPr/>
        </p:nvPicPr>
        <p:blipFill>
          <a:blip r:embed="rId5">
            <a:alphaModFix/>
          </a:blip>
          <a:stretch>
            <a:fillRect/>
          </a:stretch>
        </p:blipFill>
        <p:spPr>
          <a:xfrm>
            <a:off x="4684550" y="3310766"/>
            <a:ext cx="4233673" cy="1143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590" name="Google Shape;590;p35"/>
          <p:cNvPicPr preferRelativeResize="0"/>
          <p:nvPr/>
        </p:nvPicPr>
        <p:blipFill>
          <a:blip r:embed="rId6">
            <a:alphaModFix/>
          </a:blip>
          <a:stretch>
            <a:fillRect/>
          </a:stretch>
        </p:blipFill>
        <p:spPr>
          <a:xfrm>
            <a:off x="230700" y="3310775"/>
            <a:ext cx="4233671" cy="1143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591" name="Google Shape;591;p35"/>
          <p:cNvPicPr preferRelativeResize="0"/>
          <p:nvPr/>
        </p:nvPicPr>
        <p:blipFill>
          <a:blip r:embed="rId7">
            <a:alphaModFix/>
          </a:blip>
          <a:stretch>
            <a:fillRect/>
          </a:stretch>
        </p:blipFill>
        <p:spPr>
          <a:xfrm>
            <a:off x="230700" y="1737156"/>
            <a:ext cx="4233671" cy="1142999"/>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592" name="Google Shape;592;p35"/>
          <p:cNvPicPr preferRelativeResize="0"/>
          <p:nvPr/>
        </p:nvPicPr>
        <p:blipFill>
          <a:blip r:embed="rId8">
            <a:alphaModFix/>
          </a:blip>
          <a:stretch>
            <a:fillRect/>
          </a:stretch>
        </p:blipFill>
        <p:spPr>
          <a:xfrm>
            <a:off x="4684550" y="1737149"/>
            <a:ext cx="4233673" cy="1142999"/>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36"/>
          <p:cNvSpPr txBox="1"/>
          <p:nvPr>
            <p:ph idx="12" type="sldNum"/>
          </p:nvPr>
        </p:nvSpPr>
        <p:spPr>
          <a:xfrm>
            <a:off x="8387031" y="4831590"/>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24</a:t>
            </a:r>
            <a:endParaRPr>
              <a:solidFill>
                <a:srgbClr val="FFFFFF"/>
              </a:solidFill>
            </a:endParaRPr>
          </a:p>
        </p:txBody>
      </p:sp>
      <p:sp>
        <p:nvSpPr>
          <p:cNvPr id="598" name="Google Shape;598;p36"/>
          <p:cNvSpPr txBox="1"/>
          <p:nvPr/>
        </p:nvSpPr>
        <p:spPr>
          <a:xfrm>
            <a:off x="4503375" y="1436800"/>
            <a:ext cx="43809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Users Activity</a:t>
            </a:r>
            <a:endParaRPr sz="1200">
              <a:solidFill>
                <a:srgbClr val="F27C88"/>
              </a:solidFill>
              <a:latin typeface="Roboto"/>
              <a:ea typeface="Roboto"/>
              <a:cs typeface="Roboto"/>
              <a:sym typeface="Roboto"/>
            </a:endParaRPr>
          </a:p>
        </p:txBody>
      </p:sp>
      <p:sp>
        <p:nvSpPr>
          <p:cNvPr id="599" name="Google Shape;599;p36"/>
          <p:cNvSpPr txBox="1"/>
          <p:nvPr/>
        </p:nvSpPr>
        <p:spPr>
          <a:xfrm>
            <a:off x="272925" y="2994575"/>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Toxicity Rate</a:t>
            </a:r>
            <a:endParaRPr sz="1200">
              <a:solidFill>
                <a:srgbClr val="134F5C"/>
              </a:solidFill>
              <a:latin typeface="Roboto"/>
              <a:ea typeface="Roboto"/>
              <a:cs typeface="Roboto"/>
              <a:sym typeface="Roboto"/>
            </a:endParaRPr>
          </a:p>
        </p:txBody>
      </p:sp>
      <p:sp>
        <p:nvSpPr>
          <p:cNvPr id="600" name="Google Shape;600;p36"/>
          <p:cNvSpPr txBox="1"/>
          <p:nvPr/>
        </p:nvSpPr>
        <p:spPr>
          <a:xfrm>
            <a:off x="4748988" y="2994563"/>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Toxicity Rate</a:t>
            </a:r>
            <a:endParaRPr sz="1200">
              <a:solidFill>
                <a:srgbClr val="F27C88"/>
              </a:solidFill>
              <a:latin typeface="Roboto"/>
              <a:ea typeface="Roboto"/>
              <a:cs typeface="Roboto"/>
              <a:sym typeface="Roboto"/>
            </a:endParaRPr>
          </a:p>
        </p:txBody>
      </p:sp>
      <p:sp>
        <p:nvSpPr>
          <p:cNvPr id="601" name="Google Shape;601;p36"/>
          <p:cNvSpPr txBox="1"/>
          <p:nvPr/>
        </p:nvSpPr>
        <p:spPr>
          <a:xfrm>
            <a:off x="1364625" y="1140275"/>
            <a:ext cx="1666200" cy="27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134F5C"/>
                </a:solidFill>
                <a:latin typeface="Roboto"/>
                <a:ea typeface="Roboto"/>
                <a:cs typeface="Roboto"/>
                <a:sym typeface="Roboto"/>
              </a:rPr>
              <a:t> Buddhism</a:t>
            </a:r>
            <a:endParaRPr b="1" sz="1500">
              <a:solidFill>
                <a:srgbClr val="134F5C"/>
              </a:solidFill>
              <a:latin typeface="Roboto"/>
              <a:ea typeface="Roboto"/>
              <a:cs typeface="Roboto"/>
              <a:sym typeface="Roboto"/>
            </a:endParaRPr>
          </a:p>
        </p:txBody>
      </p:sp>
      <p:sp>
        <p:nvSpPr>
          <p:cNvPr id="602" name="Google Shape;602;p36"/>
          <p:cNvSpPr txBox="1"/>
          <p:nvPr/>
        </p:nvSpPr>
        <p:spPr>
          <a:xfrm>
            <a:off x="5815475" y="1218025"/>
            <a:ext cx="1666200" cy="27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27C88"/>
                </a:solidFill>
                <a:latin typeface="Roboto"/>
                <a:ea typeface="Roboto"/>
                <a:cs typeface="Roboto"/>
                <a:sym typeface="Roboto"/>
              </a:rPr>
              <a:t> Atheism</a:t>
            </a:r>
            <a:endParaRPr b="1" sz="1500">
              <a:solidFill>
                <a:srgbClr val="F27C88"/>
              </a:solidFill>
              <a:latin typeface="Roboto"/>
              <a:ea typeface="Roboto"/>
              <a:cs typeface="Roboto"/>
              <a:sym typeface="Roboto"/>
            </a:endParaRPr>
          </a:p>
        </p:txBody>
      </p:sp>
      <p:sp>
        <p:nvSpPr>
          <p:cNvPr id="603" name="Google Shape;603;p36"/>
          <p:cNvSpPr/>
          <p:nvPr/>
        </p:nvSpPr>
        <p:spPr>
          <a:xfrm>
            <a:off x="4252750" y="1353126"/>
            <a:ext cx="340800" cy="2106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vs</a:t>
            </a:r>
          </a:p>
        </p:txBody>
      </p:sp>
      <p:sp>
        <p:nvSpPr>
          <p:cNvPr id="604" name="Google Shape;604;p36"/>
          <p:cNvSpPr txBox="1"/>
          <p:nvPr/>
        </p:nvSpPr>
        <p:spPr>
          <a:xfrm>
            <a:off x="169675" y="1436800"/>
            <a:ext cx="41682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Users Activity</a:t>
            </a:r>
            <a:endParaRPr sz="1200">
              <a:solidFill>
                <a:srgbClr val="134F5C"/>
              </a:solidFill>
              <a:latin typeface="Roboto"/>
              <a:ea typeface="Roboto"/>
              <a:cs typeface="Roboto"/>
              <a:sym typeface="Roboto"/>
            </a:endParaRPr>
          </a:p>
        </p:txBody>
      </p:sp>
      <p:pic>
        <p:nvPicPr>
          <p:cNvPr id="605" name="Google Shape;605;p36"/>
          <p:cNvPicPr preferRelativeResize="0"/>
          <p:nvPr/>
        </p:nvPicPr>
        <p:blipFill>
          <a:blip r:embed="rId3">
            <a:alphaModFix/>
          </a:blip>
          <a:stretch>
            <a:fillRect/>
          </a:stretch>
        </p:blipFill>
        <p:spPr>
          <a:xfrm>
            <a:off x="7974050" y="791800"/>
            <a:ext cx="890250" cy="890250"/>
          </a:xfrm>
          <a:prstGeom prst="rect">
            <a:avLst/>
          </a:prstGeom>
          <a:noFill/>
          <a:ln>
            <a:noFill/>
          </a:ln>
        </p:spPr>
      </p:pic>
      <p:pic>
        <p:nvPicPr>
          <p:cNvPr id="606" name="Google Shape;606;p36"/>
          <p:cNvPicPr preferRelativeResize="0"/>
          <p:nvPr/>
        </p:nvPicPr>
        <p:blipFill rotWithShape="1">
          <a:blip r:embed="rId4">
            <a:alphaModFix/>
          </a:blip>
          <a:srcRect b="0" l="0" r="-129621" t="-129621"/>
          <a:stretch/>
        </p:blipFill>
        <p:spPr>
          <a:xfrm>
            <a:off x="125500" y="-108100"/>
            <a:ext cx="1293350" cy="1818175"/>
          </a:xfrm>
          <a:prstGeom prst="rect">
            <a:avLst/>
          </a:prstGeom>
          <a:noFill/>
          <a:ln>
            <a:noFill/>
          </a:ln>
        </p:spPr>
      </p:pic>
      <p:pic>
        <p:nvPicPr>
          <p:cNvPr id="607" name="Google Shape;607;p36"/>
          <p:cNvPicPr preferRelativeResize="0"/>
          <p:nvPr/>
        </p:nvPicPr>
        <p:blipFill>
          <a:blip r:embed="rId5">
            <a:alphaModFix/>
          </a:blip>
          <a:stretch>
            <a:fillRect/>
          </a:stretch>
        </p:blipFill>
        <p:spPr>
          <a:xfrm>
            <a:off x="123937" y="3222410"/>
            <a:ext cx="4233671" cy="1143001"/>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608" name="Google Shape;608;p36"/>
          <p:cNvSpPr txBox="1"/>
          <p:nvPr>
            <p:ph type="title"/>
          </p:nvPr>
        </p:nvSpPr>
        <p:spPr>
          <a:xfrm>
            <a:off x="157000" y="162425"/>
            <a:ext cx="8520600" cy="68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900"/>
              <a:t>Toxicity effect on Users Activity &amp; Community Growth</a:t>
            </a:r>
            <a:endParaRPr sz="2600"/>
          </a:p>
          <a:p>
            <a:pPr indent="0" lvl="0" marL="0" rtl="0" algn="l">
              <a:spcBef>
                <a:spcPts val="0"/>
              </a:spcBef>
              <a:spcAft>
                <a:spcPts val="0"/>
              </a:spcAft>
              <a:buNone/>
            </a:pPr>
            <a:r>
              <a:t/>
            </a:r>
            <a:endParaRPr sz="2900"/>
          </a:p>
        </p:txBody>
      </p:sp>
      <p:pic>
        <p:nvPicPr>
          <p:cNvPr id="609" name="Google Shape;609;p36"/>
          <p:cNvPicPr preferRelativeResize="0"/>
          <p:nvPr/>
        </p:nvPicPr>
        <p:blipFill>
          <a:blip r:embed="rId6">
            <a:alphaModFix/>
          </a:blip>
          <a:stretch>
            <a:fillRect/>
          </a:stretch>
        </p:blipFill>
        <p:spPr>
          <a:xfrm>
            <a:off x="136938" y="1707656"/>
            <a:ext cx="4233671" cy="1142999"/>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610" name="Google Shape;610;p36"/>
          <p:cNvPicPr preferRelativeResize="0"/>
          <p:nvPr/>
        </p:nvPicPr>
        <p:blipFill>
          <a:blip r:embed="rId7">
            <a:alphaModFix/>
          </a:blip>
          <a:stretch>
            <a:fillRect/>
          </a:stretch>
        </p:blipFill>
        <p:spPr>
          <a:xfrm>
            <a:off x="4576988" y="1707667"/>
            <a:ext cx="4233673" cy="1143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611" name="Google Shape;611;p36"/>
          <p:cNvPicPr preferRelativeResize="0"/>
          <p:nvPr/>
        </p:nvPicPr>
        <p:blipFill>
          <a:blip r:embed="rId8">
            <a:alphaModFix/>
          </a:blip>
          <a:stretch>
            <a:fillRect/>
          </a:stretch>
        </p:blipFill>
        <p:spPr>
          <a:xfrm>
            <a:off x="4576988" y="3222402"/>
            <a:ext cx="4233671" cy="1143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37"/>
          <p:cNvSpPr txBox="1"/>
          <p:nvPr>
            <p:ph idx="12" type="sldNum"/>
          </p:nvPr>
        </p:nvSpPr>
        <p:spPr>
          <a:xfrm>
            <a:off x="8473381" y="48121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25</a:t>
            </a:r>
            <a:endParaRPr>
              <a:solidFill>
                <a:srgbClr val="FFFFFF"/>
              </a:solidFill>
            </a:endParaRPr>
          </a:p>
        </p:txBody>
      </p:sp>
      <p:sp>
        <p:nvSpPr>
          <p:cNvPr id="617" name="Google Shape;617;p37"/>
          <p:cNvSpPr txBox="1"/>
          <p:nvPr/>
        </p:nvSpPr>
        <p:spPr>
          <a:xfrm>
            <a:off x="175075" y="3070775"/>
            <a:ext cx="4143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Toxicity Rate</a:t>
            </a:r>
            <a:endParaRPr sz="1200">
              <a:solidFill>
                <a:srgbClr val="134F5C"/>
              </a:solidFill>
              <a:latin typeface="Roboto"/>
              <a:ea typeface="Roboto"/>
              <a:cs typeface="Roboto"/>
              <a:sym typeface="Roboto"/>
            </a:endParaRPr>
          </a:p>
        </p:txBody>
      </p:sp>
      <p:sp>
        <p:nvSpPr>
          <p:cNvPr id="618" name="Google Shape;618;p37"/>
          <p:cNvSpPr txBox="1"/>
          <p:nvPr/>
        </p:nvSpPr>
        <p:spPr>
          <a:xfrm>
            <a:off x="1288425" y="1140275"/>
            <a:ext cx="19254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134F5C"/>
                </a:solidFill>
                <a:latin typeface="Roboto"/>
                <a:ea typeface="Roboto"/>
                <a:cs typeface="Roboto"/>
                <a:sym typeface="Roboto"/>
              </a:rPr>
              <a:t> Political Discussion</a:t>
            </a:r>
            <a:endParaRPr b="1" sz="1500">
              <a:solidFill>
                <a:srgbClr val="134F5C"/>
              </a:solidFill>
              <a:latin typeface="Roboto"/>
              <a:ea typeface="Roboto"/>
              <a:cs typeface="Roboto"/>
              <a:sym typeface="Roboto"/>
            </a:endParaRPr>
          </a:p>
        </p:txBody>
      </p:sp>
      <p:sp>
        <p:nvSpPr>
          <p:cNvPr id="619" name="Google Shape;619;p37"/>
          <p:cNvSpPr txBox="1"/>
          <p:nvPr/>
        </p:nvSpPr>
        <p:spPr>
          <a:xfrm>
            <a:off x="322075" y="14368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Toxic User Toxicity Rate</a:t>
            </a:r>
            <a:endParaRPr sz="1200">
              <a:solidFill>
                <a:srgbClr val="134F5C"/>
              </a:solidFill>
              <a:latin typeface="Roboto"/>
              <a:ea typeface="Roboto"/>
              <a:cs typeface="Roboto"/>
              <a:sym typeface="Roboto"/>
            </a:endParaRPr>
          </a:p>
        </p:txBody>
      </p:sp>
      <p:sp>
        <p:nvSpPr>
          <p:cNvPr id="620" name="Google Shape;620;p37"/>
          <p:cNvSpPr txBox="1"/>
          <p:nvPr/>
        </p:nvSpPr>
        <p:spPr>
          <a:xfrm>
            <a:off x="4827025" y="14368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Toxic User Toxicity Rate</a:t>
            </a:r>
            <a:endParaRPr sz="1200">
              <a:solidFill>
                <a:srgbClr val="F27C88"/>
              </a:solidFill>
              <a:latin typeface="Roboto"/>
              <a:ea typeface="Roboto"/>
              <a:cs typeface="Roboto"/>
              <a:sym typeface="Roboto"/>
            </a:endParaRPr>
          </a:p>
        </p:txBody>
      </p:sp>
      <p:sp>
        <p:nvSpPr>
          <p:cNvPr id="621" name="Google Shape;621;p37"/>
          <p:cNvSpPr txBox="1"/>
          <p:nvPr/>
        </p:nvSpPr>
        <p:spPr>
          <a:xfrm>
            <a:off x="4680350" y="3070775"/>
            <a:ext cx="42123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Toxicity Rate</a:t>
            </a:r>
            <a:endParaRPr sz="1200">
              <a:solidFill>
                <a:srgbClr val="F27C88"/>
              </a:solidFill>
              <a:latin typeface="Roboto"/>
              <a:ea typeface="Roboto"/>
              <a:cs typeface="Roboto"/>
              <a:sym typeface="Roboto"/>
            </a:endParaRPr>
          </a:p>
        </p:txBody>
      </p:sp>
      <p:sp>
        <p:nvSpPr>
          <p:cNvPr id="622" name="Google Shape;622;p37"/>
          <p:cNvSpPr txBox="1"/>
          <p:nvPr/>
        </p:nvSpPr>
        <p:spPr>
          <a:xfrm>
            <a:off x="5877750" y="1149575"/>
            <a:ext cx="1666200" cy="27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27C88"/>
                </a:solidFill>
                <a:latin typeface="Roboto"/>
                <a:ea typeface="Roboto"/>
                <a:cs typeface="Roboto"/>
                <a:sym typeface="Roboto"/>
              </a:rPr>
              <a:t> the_Donald</a:t>
            </a:r>
            <a:endParaRPr b="1" sz="1500">
              <a:solidFill>
                <a:srgbClr val="F27C88"/>
              </a:solidFill>
              <a:latin typeface="Roboto"/>
              <a:ea typeface="Roboto"/>
              <a:cs typeface="Roboto"/>
              <a:sym typeface="Roboto"/>
            </a:endParaRPr>
          </a:p>
        </p:txBody>
      </p:sp>
      <p:sp>
        <p:nvSpPr>
          <p:cNvPr id="623" name="Google Shape;623;p37"/>
          <p:cNvSpPr/>
          <p:nvPr/>
        </p:nvSpPr>
        <p:spPr>
          <a:xfrm>
            <a:off x="4328950" y="1353126"/>
            <a:ext cx="340800" cy="2106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vs</a:t>
            </a:r>
          </a:p>
        </p:txBody>
      </p:sp>
      <p:pic>
        <p:nvPicPr>
          <p:cNvPr id="624" name="Google Shape;624;p37"/>
          <p:cNvPicPr preferRelativeResize="0"/>
          <p:nvPr/>
        </p:nvPicPr>
        <p:blipFill rotWithShape="1">
          <a:blip r:embed="rId3">
            <a:alphaModFix/>
          </a:blip>
          <a:srcRect b="11847" l="0" r="0" t="0"/>
          <a:stretch/>
        </p:blipFill>
        <p:spPr>
          <a:xfrm>
            <a:off x="169673" y="1156227"/>
            <a:ext cx="827388" cy="607800"/>
          </a:xfrm>
          <a:prstGeom prst="rect">
            <a:avLst/>
          </a:prstGeom>
          <a:noFill/>
          <a:ln>
            <a:noFill/>
          </a:ln>
        </p:spPr>
      </p:pic>
      <p:pic>
        <p:nvPicPr>
          <p:cNvPr id="625" name="Google Shape;625;p37"/>
          <p:cNvPicPr preferRelativeResize="0"/>
          <p:nvPr/>
        </p:nvPicPr>
        <p:blipFill>
          <a:blip r:embed="rId4">
            <a:alphaModFix/>
          </a:blip>
          <a:stretch>
            <a:fillRect/>
          </a:stretch>
        </p:blipFill>
        <p:spPr>
          <a:xfrm>
            <a:off x="8043525" y="873275"/>
            <a:ext cx="978550" cy="733900"/>
          </a:xfrm>
          <a:prstGeom prst="rect">
            <a:avLst/>
          </a:prstGeom>
          <a:noFill/>
          <a:ln>
            <a:noFill/>
          </a:ln>
        </p:spPr>
      </p:pic>
      <p:pic>
        <p:nvPicPr>
          <p:cNvPr id="626" name="Google Shape;626;p37"/>
          <p:cNvPicPr preferRelativeResize="0"/>
          <p:nvPr/>
        </p:nvPicPr>
        <p:blipFill>
          <a:blip r:embed="rId5">
            <a:alphaModFix/>
          </a:blip>
          <a:stretch>
            <a:fillRect/>
          </a:stretch>
        </p:blipFill>
        <p:spPr>
          <a:xfrm>
            <a:off x="4673988" y="3410321"/>
            <a:ext cx="4233673" cy="1143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627" name="Google Shape;627;p37"/>
          <p:cNvPicPr preferRelativeResize="0"/>
          <p:nvPr/>
        </p:nvPicPr>
        <p:blipFill>
          <a:blip r:embed="rId6">
            <a:alphaModFix/>
          </a:blip>
          <a:stretch>
            <a:fillRect/>
          </a:stretch>
        </p:blipFill>
        <p:spPr>
          <a:xfrm>
            <a:off x="130038" y="3410334"/>
            <a:ext cx="4233671" cy="1143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628" name="Google Shape;628;p37"/>
          <p:cNvPicPr preferRelativeResize="0"/>
          <p:nvPr/>
        </p:nvPicPr>
        <p:blipFill>
          <a:blip r:embed="rId7">
            <a:alphaModFix/>
          </a:blip>
          <a:stretch>
            <a:fillRect/>
          </a:stretch>
        </p:blipFill>
        <p:spPr>
          <a:xfrm>
            <a:off x="134288" y="1801241"/>
            <a:ext cx="4233671" cy="1142999"/>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629" name="Google Shape;629;p37"/>
          <p:cNvSpPr txBox="1"/>
          <p:nvPr>
            <p:ph type="title"/>
          </p:nvPr>
        </p:nvSpPr>
        <p:spPr>
          <a:xfrm>
            <a:off x="157000" y="162425"/>
            <a:ext cx="8520600" cy="68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900"/>
              <a:t>Toxicity effect on Users Activity &amp; Community Growth</a:t>
            </a:r>
            <a:endParaRPr sz="2600"/>
          </a:p>
          <a:p>
            <a:pPr indent="0" lvl="0" marL="0" rtl="0" algn="l">
              <a:spcBef>
                <a:spcPts val="0"/>
              </a:spcBef>
              <a:spcAft>
                <a:spcPts val="0"/>
              </a:spcAft>
              <a:buNone/>
            </a:pPr>
            <a:r>
              <a:t/>
            </a:r>
            <a:endParaRPr sz="2900"/>
          </a:p>
        </p:txBody>
      </p:sp>
      <p:pic>
        <p:nvPicPr>
          <p:cNvPr id="630" name="Google Shape;630;p37"/>
          <p:cNvPicPr preferRelativeResize="0"/>
          <p:nvPr/>
        </p:nvPicPr>
        <p:blipFill>
          <a:blip r:embed="rId8">
            <a:alphaModFix/>
          </a:blip>
          <a:stretch>
            <a:fillRect/>
          </a:stretch>
        </p:blipFill>
        <p:spPr>
          <a:xfrm>
            <a:off x="4669662" y="1821190"/>
            <a:ext cx="4233674" cy="1143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38"/>
          <p:cNvSpPr txBox="1"/>
          <p:nvPr>
            <p:ph idx="12" type="sldNum"/>
          </p:nvPr>
        </p:nvSpPr>
        <p:spPr>
          <a:xfrm>
            <a:off x="8460431" y="483624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26</a:t>
            </a:r>
            <a:endParaRPr>
              <a:solidFill>
                <a:srgbClr val="FFFFFF"/>
              </a:solidFill>
            </a:endParaRPr>
          </a:p>
        </p:txBody>
      </p:sp>
      <p:sp>
        <p:nvSpPr>
          <p:cNvPr id="636" name="Google Shape;636;p38"/>
          <p:cNvSpPr txBox="1"/>
          <p:nvPr/>
        </p:nvSpPr>
        <p:spPr>
          <a:xfrm>
            <a:off x="3888100" y="847800"/>
            <a:ext cx="1426200" cy="393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Roboto"/>
                <a:ea typeface="Roboto"/>
                <a:cs typeface="Roboto"/>
                <a:sym typeface="Roboto"/>
              </a:rPr>
              <a:t>Politics</a:t>
            </a:r>
            <a:endParaRPr b="1" sz="1700">
              <a:solidFill>
                <a:schemeClr val="dk1"/>
              </a:solidFill>
              <a:latin typeface="Roboto"/>
              <a:ea typeface="Roboto"/>
              <a:cs typeface="Roboto"/>
              <a:sym typeface="Roboto"/>
            </a:endParaRPr>
          </a:p>
        </p:txBody>
      </p:sp>
      <p:grpSp>
        <p:nvGrpSpPr>
          <p:cNvPr id="637" name="Google Shape;637;p38"/>
          <p:cNvGrpSpPr/>
          <p:nvPr/>
        </p:nvGrpSpPr>
        <p:grpSpPr>
          <a:xfrm>
            <a:off x="978263" y="1287050"/>
            <a:ext cx="2756450" cy="3549200"/>
            <a:chOff x="978263" y="1287050"/>
            <a:chExt cx="2756450" cy="3549200"/>
          </a:xfrm>
        </p:grpSpPr>
        <p:sp>
          <p:nvSpPr>
            <p:cNvPr id="638" name="Google Shape;638;p38"/>
            <p:cNvSpPr txBox="1"/>
            <p:nvPr/>
          </p:nvSpPr>
          <p:spPr>
            <a:xfrm>
              <a:off x="978263" y="1287050"/>
              <a:ext cx="22341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The Donald</a:t>
              </a:r>
              <a:endParaRPr>
                <a:latin typeface="Roboto"/>
                <a:ea typeface="Roboto"/>
                <a:cs typeface="Roboto"/>
                <a:sym typeface="Roboto"/>
              </a:endParaRPr>
            </a:p>
          </p:txBody>
        </p:sp>
        <p:sp>
          <p:nvSpPr>
            <p:cNvPr id="639" name="Google Shape;639;p38"/>
            <p:cNvSpPr txBox="1"/>
            <p:nvPr/>
          </p:nvSpPr>
          <p:spPr>
            <a:xfrm>
              <a:off x="995713" y="4442650"/>
              <a:ext cx="2739000" cy="393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Negative Correlation</a:t>
              </a:r>
              <a:endParaRPr>
                <a:solidFill>
                  <a:schemeClr val="dk1"/>
                </a:solidFill>
                <a:latin typeface="Roboto"/>
                <a:ea typeface="Roboto"/>
                <a:cs typeface="Roboto"/>
                <a:sym typeface="Roboto"/>
              </a:endParaRPr>
            </a:p>
          </p:txBody>
        </p:sp>
      </p:grpSp>
      <p:sp>
        <p:nvSpPr>
          <p:cNvPr id="640" name="Google Shape;640;p38"/>
          <p:cNvSpPr/>
          <p:nvPr/>
        </p:nvSpPr>
        <p:spPr>
          <a:xfrm>
            <a:off x="4495801" y="2828563"/>
            <a:ext cx="448074" cy="26729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lt2"/>
                </a:solidFill>
                <a:latin typeface="Arial"/>
              </a:rPr>
              <a:t>VS</a:t>
            </a:r>
          </a:p>
        </p:txBody>
      </p:sp>
      <p:grpSp>
        <p:nvGrpSpPr>
          <p:cNvPr id="641" name="Google Shape;641;p38"/>
          <p:cNvGrpSpPr/>
          <p:nvPr/>
        </p:nvGrpSpPr>
        <p:grpSpPr>
          <a:xfrm>
            <a:off x="5630100" y="1317600"/>
            <a:ext cx="2739000" cy="3521100"/>
            <a:chOff x="5630100" y="1317600"/>
            <a:chExt cx="2739000" cy="3521100"/>
          </a:xfrm>
        </p:grpSpPr>
        <p:sp>
          <p:nvSpPr>
            <p:cNvPr id="642" name="Google Shape;642;p38"/>
            <p:cNvSpPr txBox="1"/>
            <p:nvPr/>
          </p:nvSpPr>
          <p:spPr>
            <a:xfrm>
              <a:off x="5882550" y="1317600"/>
              <a:ext cx="22341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Political Discussion</a:t>
              </a:r>
              <a:endParaRPr>
                <a:latin typeface="Roboto"/>
                <a:ea typeface="Roboto"/>
                <a:cs typeface="Roboto"/>
                <a:sym typeface="Roboto"/>
              </a:endParaRPr>
            </a:p>
          </p:txBody>
        </p:sp>
        <p:sp>
          <p:nvSpPr>
            <p:cNvPr id="643" name="Google Shape;643;p38"/>
            <p:cNvSpPr txBox="1"/>
            <p:nvPr/>
          </p:nvSpPr>
          <p:spPr>
            <a:xfrm>
              <a:off x="5630100" y="4445100"/>
              <a:ext cx="2739000" cy="393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Weak Negative Correlation</a:t>
              </a:r>
              <a:endParaRPr>
                <a:solidFill>
                  <a:schemeClr val="dk1"/>
                </a:solidFill>
                <a:latin typeface="Roboto"/>
                <a:ea typeface="Roboto"/>
                <a:cs typeface="Roboto"/>
                <a:sym typeface="Roboto"/>
              </a:endParaRPr>
            </a:p>
          </p:txBody>
        </p:sp>
      </p:grpSp>
      <p:pic>
        <p:nvPicPr>
          <p:cNvPr id="644" name="Google Shape;644;p38"/>
          <p:cNvPicPr preferRelativeResize="0"/>
          <p:nvPr/>
        </p:nvPicPr>
        <p:blipFill>
          <a:blip r:embed="rId3">
            <a:alphaModFix/>
          </a:blip>
          <a:stretch>
            <a:fillRect/>
          </a:stretch>
        </p:blipFill>
        <p:spPr>
          <a:xfrm>
            <a:off x="684500" y="1737638"/>
            <a:ext cx="3558175" cy="25146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5" name="Google Shape;645;p38"/>
          <p:cNvPicPr preferRelativeResize="0"/>
          <p:nvPr/>
        </p:nvPicPr>
        <p:blipFill>
          <a:blip r:embed="rId4">
            <a:alphaModFix/>
          </a:blip>
          <a:stretch>
            <a:fillRect/>
          </a:stretch>
        </p:blipFill>
        <p:spPr>
          <a:xfrm>
            <a:off x="5230825" y="1689001"/>
            <a:ext cx="3376108" cy="25146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6" name="Google Shape;646;p38"/>
          <p:cNvPicPr preferRelativeResize="0"/>
          <p:nvPr/>
        </p:nvPicPr>
        <p:blipFill>
          <a:blip r:embed="rId5">
            <a:alphaModFix/>
          </a:blip>
          <a:stretch>
            <a:fillRect/>
          </a:stretch>
        </p:blipFill>
        <p:spPr>
          <a:xfrm>
            <a:off x="3328652" y="1737650"/>
            <a:ext cx="914022" cy="685500"/>
          </a:xfrm>
          <a:prstGeom prst="rect">
            <a:avLst/>
          </a:prstGeom>
          <a:noFill/>
          <a:ln>
            <a:noFill/>
          </a:ln>
        </p:spPr>
      </p:pic>
      <p:pic>
        <p:nvPicPr>
          <p:cNvPr id="647" name="Google Shape;647;p38"/>
          <p:cNvPicPr preferRelativeResize="0"/>
          <p:nvPr/>
        </p:nvPicPr>
        <p:blipFill rotWithShape="1">
          <a:blip r:embed="rId6">
            <a:alphaModFix/>
          </a:blip>
          <a:srcRect b="11847" l="0" r="0" t="0"/>
          <a:stretch/>
        </p:blipFill>
        <p:spPr>
          <a:xfrm>
            <a:off x="7692900" y="1689000"/>
            <a:ext cx="914025" cy="671444"/>
          </a:xfrm>
          <a:prstGeom prst="rect">
            <a:avLst/>
          </a:prstGeom>
          <a:noFill/>
          <a:ln>
            <a:noFill/>
          </a:ln>
        </p:spPr>
      </p:pic>
      <p:sp>
        <p:nvSpPr>
          <p:cNvPr id="648" name="Google Shape;648;p38"/>
          <p:cNvSpPr txBox="1"/>
          <p:nvPr>
            <p:ph idx="4294967295" type="title"/>
          </p:nvPr>
        </p:nvSpPr>
        <p:spPr>
          <a:xfrm>
            <a:off x="157000" y="162425"/>
            <a:ext cx="8520600" cy="68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900"/>
              <a:t>Churn : </a:t>
            </a:r>
            <a:r>
              <a:rPr lang="en" sz="2600"/>
              <a:t>Effects of toxicity on Churn</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39"/>
          <p:cNvSpPr txBox="1"/>
          <p:nvPr>
            <p:ph idx="12" type="sldNum"/>
          </p:nvPr>
        </p:nvSpPr>
        <p:spPr>
          <a:xfrm>
            <a:off x="8544331" y="4813140"/>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27</a:t>
            </a:r>
            <a:endParaRPr>
              <a:solidFill>
                <a:srgbClr val="FFFFFF"/>
              </a:solidFill>
            </a:endParaRPr>
          </a:p>
        </p:txBody>
      </p:sp>
      <p:pic>
        <p:nvPicPr>
          <p:cNvPr id="654" name="Google Shape;654;p39"/>
          <p:cNvPicPr preferRelativeResize="0"/>
          <p:nvPr/>
        </p:nvPicPr>
        <p:blipFill rotWithShape="1">
          <a:blip r:embed="rId3">
            <a:alphaModFix/>
          </a:blip>
          <a:srcRect b="0" l="0" r="0" t="13449"/>
          <a:stretch/>
        </p:blipFill>
        <p:spPr>
          <a:xfrm>
            <a:off x="4483287" y="1710075"/>
            <a:ext cx="4381025" cy="11233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55" name="Google Shape;655;p39"/>
          <p:cNvPicPr preferRelativeResize="0"/>
          <p:nvPr/>
        </p:nvPicPr>
        <p:blipFill rotWithShape="1">
          <a:blip r:embed="rId4">
            <a:alphaModFix/>
          </a:blip>
          <a:srcRect b="0" l="0" r="0" t="6568"/>
          <a:stretch/>
        </p:blipFill>
        <p:spPr>
          <a:xfrm>
            <a:off x="4568475" y="3250850"/>
            <a:ext cx="4381023" cy="11448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56" name="Google Shape;656;p39"/>
          <p:cNvPicPr preferRelativeResize="0"/>
          <p:nvPr/>
        </p:nvPicPr>
        <p:blipFill rotWithShape="1">
          <a:blip r:embed="rId5">
            <a:alphaModFix/>
          </a:blip>
          <a:srcRect b="0" l="0" r="0" t="13449"/>
          <a:stretch/>
        </p:blipFill>
        <p:spPr>
          <a:xfrm>
            <a:off x="125500" y="1714500"/>
            <a:ext cx="4212251" cy="11233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57" name="Google Shape;657;p39"/>
          <p:cNvSpPr txBox="1"/>
          <p:nvPr/>
        </p:nvSpPr>
        <p:spPr>
          <a:xfrm>
            <a:off x="4866025" y="14368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Toxic User Toxicity Rate</a:t>
            </a:r>
            <a:endParaRPr sz="1200">
              <a:solidFill>
                <a:srgbClr val="F27C88"/>
              </a:solidFill>
              <a:latin typeface="Roboto"/>
              <a:ea typeface="Roboto"/>
              <a:cs typeface="Roboto"/>
              <a:sym typeface="Roboto"/>
            </a:endParaRPr>
          </a:p>
        </p:txBody>
      </p:sp>
      <p:sp>
        <p:nvSpPr>
          <p:cNvPr id="658" name="Google Shape;658;p39"/>
          <p:cNvSpPr txBox="1"/>
          <p:nvPr/>
        </p:nvSpPr>
        <p:spPr>
          <a:xfrm>
            <a:off x="272925" y="2994575"/>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Churn Rate</a:t>
            </a:r>
            <a:endParaRPr sz="1200">
              <a:solidFill>
                <a:srgbClr val="134F5C"/>
              </a:solidFill>
              <a:latin typeface="Roboto"/>
              <a:ea typeface="Roboto"/>
              <a:cs typeface="Roboto"/>
              <a:sym typeface="Roboto"/>
            </a:endParaRPr>
          </a:p>
        </p:txBody>
      </p:sp>
      <p:sp>
        <p:nvSpPr>
          <p:cNvPr id="659" name="Google Shape;659;p39"/>
          <p:cNvSpPr txBox="1"/>
          <p:nvPr/>
        </p:nvSpPr>
        <p:spPr>
          <a:xfrm>
            <a:off x="4748988" y="2994563"/>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Churn Rate</a:t>
            </a:r>
            <a:endParaRPr sz="1200">
              <a:solidFill>
                <a:srgbClr val="F27C88"/>
              </a:solidFill>
              <a:latin typeface="Roboto"/>
              <a:ea typeface="Roboto"/>
              <a:cs typeface="Roboto"/>
              <a:sym typeface="Roboto"/>
            </a:endParaRPr>
          </a:p>
        </p:txBody>
      </p:sp>
      <p:sp>
        <p:nvSpPr>
          <p:cNvPr id="660" name="Google Shape;660;p39"/>
          <p:cNvSpPr txBox="1"/>
          <p:nvPr/>
        </p:nvSpPr>
        <p:spPr>
          <a:xfrm>
            <a:off x="1364625" y="1140275"/>
            <a:ext cx="1666200" cy="27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134F5C"/>
                </a:solidFill>
                <a:latin typeface="Roboto"/>
                <a:ea typeface="Roboto"/>
                <a:cs typeface="Roboto"/>
                <a:sym typeface="Roboto"/>
              </a:rPr>
              <a:t> Buddhism</a:t>
            </a:r>
            <a:endParaRPr b="1" sz="1500">
              <a:solidFill>
                <a:srgbClr val="134F5C"/>
              </a:solidFill>
              <a:latin typeface="Roboto"/>
              <a:ea typeface="Roboto"/>
              <a:cs typeface="Roboto"/>
              <a:sym typeface="Roboto"/>
            </a:endParaRPr>
          </a:p>
        </p:txBody>
      </p:sp>
      <p:pic>
        <p:nvPicPr>
          <p:cNvPr id="661" name="Google Shape;661;p39"/>
          <p:cNvPicPr preferRelativeResize="0"/>
          <p:nvPr/>
        </p:nvPicPr>
        <p:blipFill>
          <a:blip r:embed="rId6">
            <a:alphaModFix/>
          </a:blip>
          <a:stretch>
            <a:fillRect/>
          </a:stretch>
        </p:blipFill>
        <p:spPr>
          <a:xfrm>
            <a:off x="125500" y="3259676"/>
            <a:ext cx="4273565" cy="11448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62" name="Google Shape;662;p39"/>
          <p:cNvSpPr txBox="1"/>
          <p:nvPr/>
        </p:nvSpPr>
        <p:spPr>
          <a:xfrm>
            <a:off x="6030150" y="1200725"/>
            <a:ext cx="1666200" cy="27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27C88"/>
                </a:solidFill>
                <a:latin typeface="Roboto"/>
                <a:ea typeface="Roboto"/>
                <a:cs typeface="Roboto"/>
                <a:sym typeface="Roboto"/>
              </a:rPr>
              <a:t> Atheism</a:t>
            </a:r>
            <a:endParaRPr b="1" sz="1500">
              <a:solidFill>
                <a:srgbClr val="F27C88"/>
              </a:solidFill>
              <a:latin typeface="Roboto"/>
              <a:ea typeface="Roboto"/>
              <a:cs typeface="Roboto"/>
              <a:sym typeface="Roboto"/>
            </a:endParaRPr>
          </a:p>
        </p:txBody>
      </p:sp>
      <p:sp>
        <p:nvSpPr>
          <p:cNvPr id="663" name="Google Shape;663;p39"/>
          <p:cNvSpPr/>
          <p:nvPr/>
        </p:nvSpPr>
        <p:spPr>
          <a:xfrm>
            <a:off x="4252750" y="1353126"/>
            <a:ext cx="340800" cy="2106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vs</a:t>
            </a:r>
          </a:p>
        </p:txBody>
      </p:sp>
      <p:sp>
        <p:nvSpPr>
          <p:cNvPr id="664" name="Google Shape;664;p39"/>
          <p:cNvSpPr txBox="1"/>
          <p:nvPr/>
        </p:nvSpPr>
        <p:spPr>
          <a:xfrm>
            <a:off x="169675" y="14368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Toxic User Toxicity Rate</a:t>
            </a:r>
            <a:endParaRPr sz="1200">
              <a:solidFill>
                <a:srgbClr val="134F5C"/>
              </a:solidFill>
              <a:latin typeface="Roboto"/>
              <a:ea typeface="Roboto"/>
              <a:cs typeface="Roboto"/>
              <a:sym typeface="Roboto"/>
            </a:endParaRPr>
          </a:p>
        </p:txBody>
      </p:sp>
      <p:pic>
        <p:nvPicPr>
          <p:cNvPr id="665" name="Google Shape;665;p39"/>
          <p:cNvPicPr preferRelativeResize="0"/>
          <p:nvPr/>
        </p:nvPicPr>
        <p:blipFill>
          <a:blip r:embed="rId7">
            <a:alphaModFix/>
          </a:blip>
          <a:stretch>
            <a:fillRect/>
          </a:stretch>
        </p:blipFill>
        <p:spPr>
          <a:xfrm>
            <a:off x="7974050" y="791800"/>
            <a:ext cx="890250" cy="890250"/>
          </a:xfrm>
          <a:prstGeom prst="rect">
            <a:avLst/>
          </a:prstGeom>
          <a:noFill/>
          <a:ln>
            <a:noFill/>
          </a:ln>
        </p:spPr>
      </p:pic>
      <p:pic>
        <p:nvPicPr>
          <p:cNvPr id="666" name="Google Shape;666;p39"/>
          <p:cNvPicPr preferRelativeResize="0"/>
          <p:nvPr/>
        </p:nvPicPr>
        <p:blipFill rotWithShape="1">
          <a:blip r:embed="rId8">
            <a:alphaModFix/>
          </a:blip>
          <a:srcRect b="0" l="0" r="-129621" t="-129621"/>
          <a:stretch/>
        </p:blipFill>
        <p:spPr>
          <a:xfrm>
            <a:off x="125500" y="-108100"/>
            <a:ext cx="1293350" cy="1818175"/>
          </a:xfrm>
          <a:prstGeom prst="rect">
            <a:avLst/>
          </a:prstGeom>
          <a:noFill/>
          <a:ln>
            <a:noFill/>
          </a:ln>
        </p:spPr>
      </p:pic>
      <p:sp>
        <p:nvSpPr>
          <p:cNvPr id="667" name="Google Shape;667;p39"/>
          <p:cNvSpPr txBox="1"/>
          <p:nvPr>
            <p:ph type="title"/>
          </p:nvPr>
        </p:nvSpPr>
        <p:spPr>
          <a:xfrm>
            <a:off x="157000" y="162425"/>
            <a:ext cx="8520600" cy="68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900"/>
              <a:t>Churn : </a:t>
            </a:r>
            <a:r>
              <a:rPr lang="en" sz="2600"/>
              <a:t>Effects of toxicity on Churn - Detailed View</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40"/>
          <p:cNvSpPr txBox="1"/>
          <p:nvPr>
            <p:ph idx="12" type="sldNum"/>
          </p:nvPr>
        </p:nvSpPr>
        <p:spPr>
          <a:xfrm>
            <a:off x="8436031" y="48148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28</a:t>
            </a:r>
            <a:endParaRPr>
              <a:solidFill>
                <a:srgbClr val="FFFFFF"/>
              </a:solidFill>
            </a:endParaRPr>
          </a:p>
        </p:txBody>
      </p:sp>
      <p:grpSp>
        <p:nvGrpSpPr>
          <p:cNvPr id="673" name="Google Shape;673;p40"/>
          <p:cNvGrpSpPr/>
          <p:nvPr/>
        </p:nvGrpSpPr>
        <p:grpSpPr>
          <a:xfrm>
            <a:off x="169675" y="1068538"/>
            <a:ext cx="8815051" cy="3525738"/>
            <a:chOff x="169675" y="1144738"/>
            <a:chExt cx="8815051" cy="3525738"/>
          </a:xfrm>
        </p:grpSpPr>
        <p:pic>
          <p:nvPicPr>
            <p:cNvPr id="674" name="Google Shape;674;p40"/>
            <p:cNvPicPr preferRelativeResize="0"/>
            <p:nvPr/>
          </p:nvPicPr>
          <p:blipFill>
            <a:blip r:embed="rId3">
              <a:alphaModFix/>
            </a:blip>
            <a:stretch>
              <a:fillRect/>
            </a:stretch>
          </p:blipFill>
          <p:spPr>
            <a:xfrm>
              <a:off x="235500" y="1750375"/>
              <a:ext cx="4217475" cy="12524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75" name="Google Shape;675;p40"/>
            <p:cNvSpPr txBox="1"/>
            <p:nvPr/>
          </p:nvSpPr>
          <p:spPr>
            <a:xfrm>
              <a:off x="1227800" y="1144738"/>
              <a:ext cx="1666200" cy="277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134F5C"/>
                  </a:solidFill>
                  <a:latin typeface="Roboto"/>
                  <a:ea typeface="Roboto"/>
                  <a:cs typeface="Roboto"/>
                  <a:sym typeface="Roboto"/>
                </a:rPr>
                <a:t> Truegaming</a:t>
              </a:r>
              <a:endParaRPr b="1" sz="1500">
                <a:solidFill>
                  <a:srgbClr val="134F5C"/>
                </a:solidFill>
                <a:latin typeface="Roboto"/>
                <a:ea typeface="Roboto"/>
                <a:cs typeface="Roboto"/>
                <a:sym typeface="Roboto"/>
              </a:endParaRPr>
            </a:p>
          </p:txBody>
        </p:sp>
        <p:pic>
          <p:nvPicPr>
            <p:cNvPr id="676" name="Google Shape;676;p40"/>
            <p:cNvPicPr preferRelativeResize="0"/>
            <p:nvPr/>
          </p:nvPicPr>
          <p:blipFill>
            <a:blip r:embed="rId4">
              <a:alphaModFix/>
            </a:blip>
            <a:stretch>
              <a:fillRect/>
            </a:stretch>
          </p:blipFill>
          <p:spPr>
            <a:xfrm>
              <a:off x="235500" y="3379175"/>
              <a:ext cx="4217476" cy="1291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77" name="Google Shape;677;p40"/>
            <p:cNvPicPr preferRelativeResize="0"/>
            <p:nvPr/>
          </p:nvPicPr>
          <p:blipFill>
            <a:blip r:embed="rId5">
              <a:alphaModFix/>
            </a:blip>
            <a:stretch>
              <a:fillRect/>
            </a:stretch>
          </p:blipFill>
          <p:spPr>
            <a:xfrm>
              <a:off x="4608625" y="1755774"/>
              <a:ext cx="4376101" cy="12524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78" name="Google Shape;678;p40"/>
            <p:cNvPicPr preferRelativeResize="0"/>
            <p:nvPr/>
          </p:nvPicPr>
          <p:blipFill>
            <a:blip r:embed="rId6">
              <a:alphaModFix/>
            </a:blip>
            <a:stretch>
              <a:fillRect/>
            </a:stretch>
          </p:blipFill>
          <p:spPr>
            <a:xfrm>
              <a:off x="4634525" y="3379175"/>
              <a:ext cx="4324300" cy="1291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79" name="Google Shape;679;p40"/>
            <p:cNvSpPr txBox="1"/>
            <p:nvPr/>
          </p:nvSpPr>
          <p:spPr>
            <a:xfrm>
              <a:off x="5877750" y="1276925"/>
              <a:ext cx="1666200" cy="27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27C88"/>
                  </a:solidFill>
                  <a:latin typeface="Roboto"/>
                  <a:ea typeface="Roboto"/>
                  <a:cs typeface="Roboto"/>
                  <a:sym typeface="Roboto"/>
                </a:rPr>
                <a:t> Gaming</a:t>
              </a:r>
              <a:endParaRPr b="1" sz="1500">
                <a:solidFill>
                  <a:srgbClr val="F27C88"/>
                </a:solidFill>
                <a:latin typeface="Roboto"/>
                <a:ea typeface="Roboto"/>
                <a:cs typeface="Roboto"/>
                <a:sym typeface="Roboto"/>
              </a:endParaRPr>
            </a:p>
          </p:txBody>
        </p:sp>
        <p:sp>
          <p:nvSpPr>
            <p:cNvPr id="680" name="Google Shape;680;p40"/>
            <p:cNvSpPr/>
            <p:nvPr/>
          </p:nvSpPr>
          <p:spPr>
            <a:xfrm>
              <a:off x="4328950" y="1353126"/>
              <a:ext cx="340800" cy="2106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vs</a:t>
              </a:r>
            </a:p>
          </p:txBody>
        </p:sp>
        <p:sp>
          <p:nvSpPr>
            <p:cNvPr id="681" name="Google Shape;681;p40"/>
            <p:cNvSpPr txBox="1"/>
            <p:nvPr/>
          </p:nvSpPr>
          <p:spPr>
            <a:xfrm>
              <a:off x="169675" y="15130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Toxic User Toxicity Rate</a:t>
              </a:r>
              <a:endParaRPr sz="1200">
                <a:solidFill>
                  <a:srgbClr val="134F5C"/>
                </a:solidFill>
                <a:latin typeface="Roboto"/>
                <a:ea typeface="Roboto"/>
                <a:cs typeface="Roboto"/>
                <a:sym typeface="Roboto"/>
              </a:endParaRPr>
            </a:p>
          </p:txBody>
        </p:sp>
        <p:sp>
          <p:nvSpPr>
            <p:cNvPr id="682" name="Google Shape;682;p40"/>
            <p:cNvSpPr txBox="1"/>
            <p:nvPr/>
          </p:nvSpPr>
          <p:spPr>
            <a:xfrm>
              <a:off x="4789825" y="15130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Toxic User Toxicity Rate</a:t>
              </a:r>
              <a:endParaRPr sz="1200">
                <a:solidFill>
                  <a:srgbClr val="F27C88"/>
                </a:solidFill>
                <a:latin typeface="Roboto"/>
                <a:ea typeface="Roboto"/>
                <a:cs typeface="Roboto"/>
                <a:sym typeface="Roboto"/>
              </a:endParaRPr>
            </a:p>
          </p:txBody>
        </p:sp>
        <p:sp>
          <p:nvSpPr>
            <p:cNvPr id="683" name="Google Shape;683;p40"/>
            <p:cNvSpPr txBox="1"/>
            <p:nvPr/>
          </p:nvSpPr>
          <p:spPr>
            <a:xfrm>
              <a:off x="4748988" y="3070763"/>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Churn Rate</a:t>
              </a:r>
              <a:endParaRPr sz="1200">
                <a:solidFill>
                  <a:srgbClr val="F27C88"/>
                </a:solidFill>
                <a:latin typeface="Roboto"/>
                <a:ea typeface="Roboto"/>
                <a:cs typeface="Roboto"/>
                <a:sym typeface="Roboto"/>
              </a:endParaRPr>
            </a:p>
          </p:txBody>
        </p:sp>
        <p:sp>
          <p:nvSpPr>
            <p:cNvPr id="684" name="Google Shape;684;p40"/>
            <p:cNvSpPr txBox="1"/>
            <p:nvPr/>
          </p:nvSpPr>
          <p:spPr>
            <a:xfrm>
              <a:off x="272925" y="3070775"/>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Churn Rate</a:t>
              </a:r>
              <a:endParaRPr sz="1200">
                <a:solidFill>
                  <a:srgbClr val="134F5C"/>
                </a:solidFill>
                <a:latin typeface="Roboto"/>
                <a:ea typeface="Roboto"/>
                <a:cs typeface="Roboto"/>
                <a:sym typeface="Roboto"/>
              </a:endParaRPr>
            </a:p>
          </p:txBody>
        </p:sp>
      </p:grpSp>
      <p:pic>
        <p:nvPicPr>
          <p:cNvPr id="685" name="Google Shape;685;p40"/>
          <p:cNvPicPr preferRelativeResize="0"/>
          <p:nvPr/>
        </p:nvPicPr>
        <p:blipFill>
          <a:blip r:embed="rId7">
            <a:alphaModFix/>
          </a:blip>
          <a:stretch>
            <a:fillRect/>
          </a:stretch>
        </p:blipFill>
        <p:spPr>
          <a:xfrm>
            <a:off x="230700" y="933701"/>
            <a:ext cx="1068725" cy="717675"/>
          </a:xfrm>
          <a:prstGeom prst="rect">
            <a:avLst/>
          </a:prstGeom>
          <a:noFill/>
          <a:ln>
            <a:noFill/>
          </a:ln>
        </p:spPr>
      </p:pic>
      <p:pic>
        <p:nvPicPr>
          <p:cNvPr id="686" name="Google Shape;686;p40"/>
          <p:cNvPicPr preferRelativeResize="0"/>
          <p:nvPr/>
        </p:nvPicPr>
        <p:blipFill>
          <a:blip r:embed="rId8">
            <a:alphaModFix/>
          </a:blip>
          <a:stretch>
            <a:fillRect/>
          </a:stretch>
        </p:blipFill>
        <p:spPr>
          <a:xfrm>
            <a:off x="8267050" y="933700"/>
            <a:ext cx="717675" cy="717675"/>
          </a:xfrm>
          <a:prstGeom prst="rect">
            <a:avLst/>
          </a:prstGeom>
          <a:noFill/>
          <a:ln>
            <a:noFill/>
          </a:ln>
        </p:spPr>
      </p:pic>
      <p:sp>
        <p:nvSpPr>
          <p:cNvPr id="687" name="Google Shape;687;p40"/>
          <p:cNvSpPr txBox="1"/>
          <p:nvPr>
            <p:ph type="title"/>
          </p:nvPr>
        </p:nvSpPr>
        <p:spPr>
          <a:xfrm>
            <a:off x="157000" y="162425"/>
            <a:ext cx="8520600" cy="68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900"/>
              <a:t>Churn : </a:t>
            </a:r>
            <a:r>
              <a:rPr lang="en" sz="2600"/>
              <a:t>Effects of toxicity on Churn - Detailed View</a:t>
            </a:r>
            <a:endParaRPr sz="2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41"/>
          <p:cNvSpPr txBox="1"/>
          <p:nvPr>
            <p:ph idx="12" type="sldNum"/>
          </p:nvPr>
        </p:nvSpPr>
        <p:spPr>
          <a:xfrm>
            <a:off x="8473381" y="48121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29</a:t>
            </a:r>
            <a:endParaRPr>
              <a:solidFill>
                <a:srgbClr val="FFFFFF"/>
              </a:solidFill>
            </a:endParaRPr>
          </a:p>
        </p:txBody>
      </p:sp>
      <p:sp>
        <p:nvSpPr>
          <p:cNvPr id="693" name="Google Shape;693;p41"/>
          <p:cNvSpPr txBox="1"/>
          <p:nvPr/>
        </p:nvSpPr>
        <p:spPr>
          <a:xfrm>
            <a:off x="272925" y="3070775"/>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Churn Rate</a:t>
            </a:r>
            <a:endParaRPr sz="1200">
              <a:solidFill>
                <a:srgbClr val="134F5C"/>
              </a:solidFill>
              <a:latin typeface="Roboto"/>
              <a:ea typeface="Roboto"/>
              <a:cs typeface="Roboto"/>
              <a:sym typeface="Roboto"/>
            </a:endParaRPr>
          </a:p>
        </p:txBody>
      </p:sp>
      <p:sp>
        <p:nvSpPr>
          <p:cNvPr id="694" name="Google Shape;694;p41"/>
          <p:cNvSpPr txBox="1"/>
          <p:nvPr/>
        </p:nvSpPr>
        <p:spPr>
          <a:xfrm>
            <a:off x="1288425" y="987875"/>
            <a:ext cx="19254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134F5C"/>
                </a:solidFill>
                <a:latin typeface="Roboto"/>
                <a:ea typeface="Roboto"/>
                <a:cs typeface="Roboto"/>
                <a:sym typeface="Roboto"/>
              </a:rPr>
              <a:t> Political Discussion</a:t>
            </a:r>
            <a:endParaRPr b="1" sz="1500">
              <a:solidFill>
                <a:srgbClr val="134F5C"/>
              </a:solidFill>
              <a:latin typeface="Roboto"/>
              <a:ea typeface="Roboto"/>
              <a:cs typeface="Roboto"/>
              <a:sym typeface="Roboto"/>
            </a:endParaRPr>
          </a:p>
        </p:txBody>
      </p:sp>
      <p:sp>
        <p:nvSpPr>
          <p:cNvPr id="695" name="Google Shape;695;p41"/>
          <p:cNvSpPr txBox="1"/>
          <p:nvPr/>
        </p:nvSpPr>
        <p:spPr>
          <a:xfrm>
            <a:off x="322075" y="12844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34F5C"/>
                </a:solidFill>
                <a:latin typeface="Roboto"/>
                <a:ea typeface="Roboto"/>
                <a:cs typeface="Roboto"/>
                <a:sym typeface="Roboto"/>
              </a:rPr>
              <a:t>Toxic User Toxicity Rate</a:t>
            </a:r>
            <a:endParaRPr sz="1200">
              <a:solidFill>
                <a:srgbClr val="134F5C"/>
              </a:solidFill>
              <a:latin typeface="Roboto"/>
              <a:ea typeface="Roboto"/>
              <a:cs typeface="Roboto"/>
              <a:sym typeface="Roboto"/>
            </a:endParaRPr>
          </a:p>
        </p:txBody>
      </p:sp>
      <p:sp>
        <p:nvSpPr>
          <p:cNvPr id="696" name="Google Shape;696;p41"/>
          <p:cNvSpPr txBox="1"/>
          <p:nvPr/>
        </p:nvSpPr>
        <p:spPr>
          <a:xfrm>
            <a:off x="4866025" y="1284400"/>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Toxic User Toxicity Rate</a:t>
            </a:r>
            <a:endParaRPr sz="1200">
              <a:solidFill>
                <a:srgbClr val="F27C88"/>
              </a:solidFill>
              <a:latin typeface="Roboto"/>
              <a:ea typeface="Roboto"/>
              <a:cs typeface="Roboto"/>
              <a:sym typeface="Roboto"/>
            </a:endParaRPr>
          </a:p>
        </p:txBody>
      </p:sp>
      <p:sp>
        <p:nvSpPr>
          <p:cNvPr id="697" name="Google Shape;697;p41"/>
          <p:cNvSpPr txBox="1"/>
          <p:nvPr/>
        </p:nvSpPr>
        <p:spPr>
          <a:xfrm>
            <a:off x="4748988" y="3070763"/>
            <a:ext cx="3849600" cy="2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27C88"/>
                </a:solidFill>
                <a:latin typeface="Roboto"/>
                <a:ea typeface="Roboto"/>
                <a:cs typeface="Roboto"/>
                <a:sym typeface="Roboto"/>
              </a:rPr>
              <a:t>Churn Rate</a:t>
            </a:r>
            <a:endParaRPr sz="1200">
              <a:solidFill>
                <a:srgbClr val="F27C88"/>
              </a:solidFill>
              <a:latin typeface="Roboto"/>
              <a:ea typeface="Roboto"/>
              <a:cs typeface="Roboto"/>
              <a:sym typeface="Roboto"/>
            </a:endParaRPr>
          </a:p>
        </p:txBody>
      </p:sp>
      <p:sp>
        <p:nvSpPr>
          <p:cNvPr id="698" name="Google Shape;698;p41"/>
          <p:cNvSpPr txBox="1"/>
          <p:nvPr/>
        </p:nvSpPr>
        <p:spPr>
          <a:xfrm>
            <a:off x="5877750" y="1048325"/>
            <a:ext cx="1666200" cy="27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27C88"/>
                </a:solidFill>
                <a:latin typeface="Roboto"/>
                <a:ea typeface="Roboto"/>
                <a:cs typeface="Roboto"/>
                <a:sym typeface="Roboto"/>
              </a:rPr>
              <a:t> The Donald</a:t>
            </a:r>
            <a:endParaRPr b="1" sz="1500">
              <a:solidFill>
                <a:srgbClr val="F27C88"/>
              </a:solidFill>
              <a:latin typeface="Roboto"/>
              <a:ea typeface="Roboto"/>
              <a:cs typeface="Roboto"/>
              <a:sym typeface="Roboto"/>
            </a:endParaRPr>
          </a:p>
        </p:txBody>
      </p:sp>
      <p:sp>
        <p:nvSpPr>
          <p:cNvPr id="699" name="Google Shape;699;p41"/>
          <p:cNvSpPr/>
          <p:nvPr/>
        </p:nvSpPr>
        <p:spPr>
          <a:xfrm>
            <a:off x="4328950" y="1124526"/>
            <a:ext cx="340800" cy="2106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vs</a:t>
            </a:r>
          </a:p>
        </p:txBody>
      </p:sp>
      <p:pic>
        <p:nvPicPr>
          <p:cNvPr id="700" name="Google Shape;700;p41"/>
          <p:cNvPicPr preferRelativeResize="0"/>
          <p:nvPr/>
        </p:nvPicPr>
        <p:blipFill>
          <a:blip r:embed="rId3">
            <a:alphaModFix/>
          </a:blip>
          <a:stretch>
            <a:fillRect/>
          </a:stretch>
        </p:blipFill>
        <p:spPr>
          <a:xfrm>
            <a:off x="204250" y="3348100"/>
            <a:ext cx="4212251" cy="13484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1" name="Google Shape;701;p41"/>
          <p:cNvPicPr preferRelativeResize="0"/>
          <p:nvPr/>
        </p:nvPicPr>
        <p:blipFill>
          <a:blip r:embed="rId4">
            <a:alphaModFix/>
          </a:blip>
          <a:stretch>
            <a:fillRect/>
          </a:stretch>
        </p:blipFill>
        <p:spPr>
          <a:xfrm>
            <a:off x="204250" y="1562325"/>
            <a:ext cx="4175275" cy="144669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2" name="Google Shape;702;p41"/>
          <p:cNvPicPr preferRelativeResize="0"/>
          <p:nvPr/>
        </p:nvPicPr>
        <p:blipFill>
          <a:blip r:embed="rId5">
            <a:alphaModFix/>
          </a:blip>
          <a:stretch>
            <a:fillRect/>
          </a:stretch>
        </p:blipFill>
        <p:spPr>
          <a:xfrm>
            <a:off x="4672750" y="3323550"/>
            <a:ext cx="4272199" cy="13484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3" name="Google Shape;703;p41"/>
          <p:cNvPicPr preferRelativeResize="0"/>
          <p:nvPr/>
        </p:nvPicPr>
        <p:blipFill>
          <a:blip r:embed="rId6">
            <a:alphaModFix/>
          </a:blip>
          <a:stretch>
            <a:fillRect/>
          </a:stretch>
        </p:blipFill>
        <p:spPr>
          <a:xfrm>
            <a:off x="4672725" y="1562325"/>
            <a:ext cx="4272200" cy="1446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4" name="Google Shape;704;p41"/>
          <p:cNvPicPr preferRelativeResize="0"/>
          <p:nvPr/>
        </p:nvPicPr>
        <p:blipFill rotWithShape="1">
          <a:blip r:embed="rId7">
            <a:alphaModFix/>
          </a:blip>
          <a:srcRect b="11847" l="0" r="0" t="0"/>
          <a:stretch/>
        </p:blipFill>
        <p:spPr>
          <a:xfrm>
            <a:off x="169673" y="927627"/>
            <a:ext cx="827388" cy="607800"/>
          </a:xfrm>
          <a:prstGeom prst="rect">
            <a:avLst/>
          </a:prstGeom>
          <a:noFill/>
          <a:ln>
            <a:noFill/>
          </a:ln>
        </p:spPr>
      </p:pic>
      <p:pic>
        <p:nvPicPr>
          <p:cNvPr id="705" name="Google Shape;705;p41"/>
          <p:cNvPicPr preferRelativeResize="0"/>
          <p:nvPr/>
        </p:nvPicPr>
        <p:blipFill>
          <a:blip r:embed="rId8">
            <a:alphaModFix/>
          </a:blip>
          <a:stretch>
            <a:fillRect/>
          </a:stretch>
        </p:blipFill>
        <p:spPr>
          <a:xfrm>
            <a:off x="8043525" y="873275"/>
            <a:ext cx="978550" cy="733900"/>
          </a:xfrm>
          <a:prstGeom prst="rect">
            <a:avLst/>
          </a:prstGeom>
          <a:noFill/>
          <a:ln>
            <a:noFill/>
          </a:ln>
        </p:spPr>
      </p:pic>
      <p:sp>
        <p:nvSpPr>
          <p:cNvPr id="706" name="Google Shape;706;p41"/>
          <p:cNvSpPr txBox="1"/>
          <p:nvPr>
            <p:ph type="title"/>
          </p:nvPr>
        </p:nvSpPr>
        <p:spPr>
          <a:xfrm>
            <a:off x="157000" y="162425"/>
            <a:ext cx="8520600" cy="68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900"/>
              <a:t>Churn : </a:t>
            </a:r>
            <a:r>
              <a:rPr lang="en" sz="2600"/>
              <a:t>Effects of toxicity on Churn - Detailed View</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idx="4294967295" type="title"/>
          </p:nvPr>
        </p:nvSpPr>
        <p:spPr>
          <a:xfrm>
            <a:off x="311700" y="409988"/>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Health </a:t>
            </a:r>
            <a:endParaRPr/>
          </a:p>
        </p:txBody>
      </p:sp>
      <p:sp>
        <p:nvSpPr>
          <p:cNvPr id="102" name="Google Shape;102;p15"/>
          <p:cNvSpPr txBox="1"/>
          <p:nvPr/>
        </p:nvSpPr>
        <p:spPr>
          <a:xfrm>
            <a:off x="435300" y="1196675"/>
            <a:ext cx="8273400" cy="3760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Two Hat’s mission: </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Help social networks build </a:t>
            </a:r>
            <a:r>
              <a:rPr b="1" lang="en" sz="1800">
                <a:latin typeface="Roboto"/>
                <a:ea typeface="Roboto"/>
                <a:cs typeface="Roboto"/>
                <a:sym typeface="Roboto"/>
              </a:rPr>
              <a:t>safe and healthy online communities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Find metrics that characterize the health of online communities</a:t>
            </a:r>
            <a:endParaRPr sz="1800">
              <a:latin typeface="Roboto"/>
              <a:ea typeface="Roboto"/>
              <a:cs typeface="Roboto"/>
              <a:sym typeface="Roboto"/>
            </a:endParaRPr>
          </a:p>
          <a:p>
            <a:pPr indent="0" lvl="0" marL="457200" rtl="0" algn="l">
              <a:lnSpc>
                <a:spcPct val="115000"/>
              </a:lnSpc>
              <a:spcBef>
                <a:spcPts val="0"/>
              </a:spcBef>
              <a:spcAft>
                <a:spcPts val="0"/>
              </a:spcAft>
              <a:buNone/>
            </a:pPr>
            <a:r>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Capstone project mission:</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Explore</a:t>
            </a:r>
            <a:r>
              <a:rPr lang="en" sz="1800">
                <a:latin typeface="Roboto"/>
                <a:ea typeface="Roboto"/>
                <a:cs typeface="Roboto"/>
                <a:sym typeface="Roboto"/>
              </a:rPr>
              <a:t> patterns and identify metrics that relate to the level of toxicity present in a community</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Develop Community Health Toolkit</a:t>
            </a:r>
            <a:endParaRPr sz="1800">
              <a:latin typeface="Roboto"/>
              <a:ea typeface="Roboto"/>
              <a:cs typeface="Roboto"/>
              <a:sym typeface="Roboto"/>
            </a:endParaRPr>
          </a:p>
          <a:p>
            <a:pPr indent="0" lvl="0" marL="457200" rtl="0" algn="l">
              <a:lnSpc>
                <a:spcPct val="200000"/>
              </a:lnSpc>
              <a:spcBef>
                <a:spcPts val="0"/>
              </a:spcBef>
              <a:spcAft>
                <a:spcPts val="0"/>
              </a:spcAft>
              <a:buNone/>
            </a:pPr>
            <a:r>
              <a:t/>
            </a:r>
            <a:endParaRPr sz="1800">
              <a:latin typeface="Roboto"/>
              <a:ea typeface="Roboto"/>
              <a:cs typeface="Roboto"/>
              <a:sym typeface="Roboto"/>
            </a:endParaRPr>
          </a:p>
        </p:txBody>
      </p:sp>
      <p:pic>
        <p:nvPicPr>
          <p:cNvPr id="103" name="Google Shape;103;p15"/>
          <p:cNvPicPr preferRelativeResize="0"/>
          <p:nvPr/>
        </p:nvPicPr>
        <p:blipFill>
          <a:blip r:embed="rId4">
            <a:alphaModFix/>
          </a:blip>
          <a:stretch>
            <a:fillRect/>
          </a:stretch>
        </p:blipFill>
        <p:spPr>
          <a:xfrm>
            <a:off x="6564375" y="499575"/>
            <a:ext cx="2133600" cy="428625"/>
          </a:xfrm>
          <a:prstGeom prst="rect">
            <a:avLst/>
          </a:prstGeom>
          <a:noFill/>
          <a:ln>
            <a:noFill/>
          </a:ln>
        </p:spPr>
      </p:pic>
      <p:sp>
        <p:nvSpPr>
          <p:cNvPr id="104" name="Google Shape;104;p15"/>
          <p:cNvSpPr txBox="1"/>
          <p:nvPr>
            <p:ph idx="12" type="sldNum"/>
          </p:nvPr>
        </p:nvSpPr>
        <p:spPr>
          <a:xfrm>
            <a:off x="8460431" y="481921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3</a:t>
            </a:r>
            <a:endParaRPr>
              <a:solidFill>
                <a:srgbClr val="FFFFFF"/>
              </a:solidFill>
            </a:endParaRPr>
          </a:p>
        </p:txBody>
      </p:sp>
      <p:pic>
        <p:nvPicPr>
          <p:cNvPr id="105" name="Google Shape;105;p15"/>
          <p:cNvPicPr preferRelativeResize="0"/>
          <p:nvPr/>
        </p:nvPicPr>
        <p:blipFill>
          <a:blip r:embed="rId5">
            <a:alphaModFix/>
          </a:blip>
          <a:stretch>
            <a:fillRect/>
          </a:stretch>
        </p:blipFill>
        <p:spPr>
          <a:xfrm>
            <a:off x="6607175" y="3567625"/>
            <a:ext cx="2225124" cy="1251599"/>
          </a:xfrm>
          <a:prstGeom prst="rect">
            <a:avLst/>
          </a:prstGeom>
          <a:noFill/>
          <a:ln>
            <a:noFill/>
          </a:ln>
        </p:spPr>
      </p:pic>
      <p:sp>
        <p:nvSpPr>
          <p:cNvPr id="106" name="Google Shape;106;p15"/>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lt1"/>
                </a:solidFill>
                <a:latin typeface="Roboto"/>
                <a:ea typeface="Roboto"/>
                <a:cs typeface="Roboto"/>
                <a:sym typeface="Roboto"/>
              </a:rPr>
              <a:t>    </a:t>
            </a:r>
            <a:r>
              <a:rPr b="1" lang="en">
                <a:solidFill>
                  <a:schemeClr val="lt1"/>
                </a:solidFill>
                <a:latin typeface="Roboto"/>
                <a:ea typeface="Roboto"/>
                <a:cs typeface="Roboto"/>
                <a:sym typeface="Roboto"/>
              </a:rPr>
              <a:t>Introduction</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0" name="Shape 710"/>
        <p:cNvGrpSpPr/>
        <p:nvPr/>
      </p:nvGrpSpPr>
      <p:grpSpPr>
        <a:xfrm>
          <a:off x="0" y="0"/>
          <a:ext cx="0" cy="0"/>
          <a:chOff x="0" y="0"/>
          <a:chExt cx="0" cy="0"/>
        </a:xfrm>
      </p:grpSpPr>
      <p:sp>
        <p:nvSpPr>
          <p:cNvPr id="711" name="Google Shape;711;p42"/>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vs toxicity</a:t>
            </a:r>
            <a:endParaRPr/>
          </a:p>
        </p:txBody>
      </p:sp>
      <p:pic>
        <p:nvPicPr>
          <p:cNvPr id="712" name="Google Shape;712;p42"/>
          <p:cNvPicPr preferRelativeResize="0"/>
          <p:nvPr/>
        </p:nvPicPr>
        <p:blipFill>
          <a:blip r:embed="rId3">
            <a:alphaModFix/>
          </a:blip>
          <a:stretch>
            <a:fillRect/>
          </a:stretch>
        </p:blipFill>
        <p:spPr>
          <a:xfrm>
            <a:off x="360450" y="1189300"/>
            <a:ext cx="8356375" cy="3629375"/>
          </a:xfrm>
          <a:prstGeom prst="rect">
            <a:avLst/>
          </a:prstGeom>
          <a:noFill/>
          <a:ln>
            <a:noFill/>
          </a:ln>
        </p:spPr>
      </p:pic>
      <p:sp>
        <p:nvSpPr>
          <p:cNvPr id="713" name="Google Shape;713;p42"/>
          <p:cNvSpPr txBox="1"/>
          <p:nvPr>
            <p:ph idx="12" type="sldNum"/>
          </p:nvPr>
        </p:nvSpPr>
        <p:spPr>
          <a:xfrm>
            <a:off x="8460431" y="48186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11</a:t>
            </a:r>
            <a:endParaRPr>
              <a:solidFill>
                <a:srgbClr val="FFFFFF"/>
              </a:solidFill>
            </a:endParaRPr>
          </a:p>
        </p:txBody>
      </p:sp>
      <p:sp>
        <p:nvSpPr>
          <p:cNvPr id="714" name="Google Shape;714;p42"/>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715" name="Google Shape;715;p42"/>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716" name="Google Shape;716;p42"/>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Analysis</a:t>
            </a:r>
            <a:endParaRPr b="1">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20" name="Shape 720"/>
        <p:cNvGrpSpPr/>
        <p:nvPr/>
      </p:nvGrpSpPr>
      <p:grpSpPr>
        <a:xfrm>
          <a:off x="0" y="0"/>
          <a:ext cx="0" cy="0"/>
          <a:chOff x="0" y="0"/>
          <a:chExt cx="0" cy="0"/>
        </a:xfrm>
      </p:grpSpPr>
      <p:pic>
        <p:nvPicPr>
          <p:cNvPr id="721" name="Google Shape;721;p43"/>
          <p:cNvPicPr preferRelativeResize="0"/>
          <p:nvPr/>
        </p:nvPicPr>
        <p:blipFill>
          <a:blip r:embed="rId3">
            <a:alphaModFix/>
          </a:blip>
          <a:stretch>
            <a:fillRect/>
          </a:stretch>
        </p:blipFill>
        <p:spPr>
          <a:xfrm>
            <a:off x="152400" y="381000"/>
            <a:ext cx="3048000" cy="2286000"/>
          </a:xfrm>
          <a:prstGeom prst="rect">
            <a:avLst/>
          </a:prstGeom>
          <a:noFill/>
          <a:ln>
            <a:noFill/>
          </a:ln>
        </p:spPr>
      </p:pic>
      <p:pic>
        <p:nvPicPr>
          <p:cNvPr id="722" name="Google Shape;722;p43"/>
          <p:cNvPicPr preferRelativeResize="0"/>
          <p:nvPr/>
        </p:nvPicPr>
        <p:blipFill>
          <a:blip r:embed="rId4">
            <a:alphaModFix/>
          </a:blip>
          <a:stretch>
            <a:fillRect/>
          </a:stretch>
        </p:blipFill>
        <p:spPr>
          <a:xfrm>
            <a:off x="3306425" y="379975"/>
            <a:ext cx="2143125" cy="2143125"/>
          </a:xfrm>
          <a:prstGeom prst="rect">
            <a:avLst/>
          </a:prstGeom>
          <a:noFill/>
          <a:ln>
            <a:noFill/>
          </a:ln>
        </p:spPr>
      </p:pic>
      <p:pic>
        <p:nvPicPr>
          <p:cNvPr id="723" name="Google Shape;723;p43"/>
          <p:cNvPicPr preferRelativeResize="0"/>
          <p:nvPr/>
        </p:nvPicPr>
        <p:blipFill>
          <a:blip r:embed="rId5">
            <a:alphaModFix/>
          </a:blip>
          <a:stretch>
            <a:fillRect/>
          </a:stretch>
        </p:blipFill>
        <p:spPr>
          <a:xfrm>
            <a:off x="6172200" y="523875"/>
            <a:ext cx="2143125" cy="2143125"/>
          </a:xfrm>
          <a:prstGeom prst="rect">
            <a:avLst/>
          </a:prstGeom>
          <a:noFill/>
          <a:ln>
            <a:noFill/>
          </a:ln>
        </p:spPr>
      </p:pic>
      <p:pic>
        <p:nvPicPr>
          <p:cNvPr id="724" name="Google Shape;724;p43"/>
          <p:cNvPicPr preferRelativeResize="0"/>
          <p:nvPr/>
        </p:nvPicPr>
        <p:blipFill>
          <a:blip r:embed="rId6">
            <a:alphaModFix/>
          </a:blip>
          <a:stretch>
            <a:fillRect/>
          </a:stretch>
        </p:blipFill>
        <p:spPr>
          <a:xfrm>
            <a:off x="6553200" y="2819400"/>
            <a:ext cx="1626124" cy="2286000"/>
          </a:xfrm>
          <a:prstGeom prst="rect">
            <a:avLst/>
          </a:prstGeom>
          <a:noFill/>
          <a:ln>
            <a:noFill/>
          </a:ln>
        </p:spPr>
      </p:pic>
      <p:sp>
        <p:nvSpPr>
          <p:cNvPr id="725" name="Google Shape;725;p4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6" name="Google Shape;726;p43"/>
          <p:cNvPicPr preferRelativeResize="0"/>
          <p:nvPr/>
        </p:nvPicPr>
        <p:blipFill>
          <a:blip r:embed="rId7">
            <a:alphaModFix/>
          </a:blip>
          <a:stretch>
            <a:fillRect/>
          </a:stretch>
        </p:blipFill>
        <p:spPr>
          <a:xfrm>
            <a:off x="3306425" y="3290000"/>
            <a:ext cx="2143125" cy="1439184"/>
          </a:xfrm>
          <a:prstGeom prst="rect">
            <a:avLst/>
          </a:prstGeom>
          <a:noFill/>
          <a:ln>
            <a:noFill/>
          </a:ln>
        </p:spPr>
      </p:pic>
      <p:pic>
        <p:nvPicPr>
          <p:cNvPr id="727" name="Google Shape;727;p43"/>
          <p:cNvPicPr preferRelativeResize="0"/>
          <p:nvPr/>
        </p:nvPicPr>
        <p:blipFill rotWithShape="1">
          <a:blip r:embed="rId8">
            <a:alphaModFix/>
          </a:blip>
          <a:srcRect b="11847" l="0" r="0" t="0"/>
          <a:stretch/>
        </p:blipFill>
        <p:spPr>
          <a:xfrm>
            <a:off x="536400" y="3139400"/>
            <a:ext cx="1959150" cy="1439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1" name="Shape 731"/>
        <p:cNvGrpSpPr/>
        <p:nvPr/>
      </p:nvGrpSpPr>
      <p:grpSpPr>
        <a:xfrm>
          <a:off x="0" y="0"/>
          <a:ext cx="0" cy="0"/>
          <a:chOff x="0" y="0"/>
          <a:chExt cx="0" cy="0"/>
        </a:xfrm>
      </p:grpSpPr>
      <p:sp>
        <p:nvSpPr>
          <p:cNvPr id="732" name="Google Shape;732;p44"/>
          <p:cNvSpPr txBox="1"/>
          <p:nvPr>
            <p:ph idx="4294967295" type="title"/>
          </p:nvPr>
        </p:nvSpPr>
        <p:spPr>
          <a:xfrm>
            <a:off x="311700" y="306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 finer details </a:t>
            </a:r>
            <a:endParaRPr/>
          </a:p>
        </p:txBody>
      </p:sp>
      <p:sp>
        <p:nvSpPr>
          <p:cNvPr id="733" name="Google Shape;733;p44"/>
          <p:cNvSpPr txBox="1"/>
          <p:nvPr>
            <p:ph idx="12" type="sldNum"/>
          </p:nvPr>
        </p:nvSpPr>
        <p:spPr>
          <a:xfrm>
            <a:off x="8475256" y="482164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16</a:t>
            </a:r>
            <a:endParaRPr>
              <a:solidFill>
                <a:srgbClr val="FFFFFF"/>
              </a:solidFill>
            </a:endParaRPr>
          </a:p>
        </p:txBody>
      </p:sp>
      <p:sp>
        <p:nvSpPr>
          <p:cNvPr id="734" name="Google Shape;734;p44"/>
          <p:cNvSpPr txBox="1"/>
          <p:nvPr/>
        </p:nvSpPr>
        <p:spPr>
          <a:xfrm>
            <a:off x="482325" y="1093825"/>
            <a:ext cx="6200700" cy="3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Main Observations </a:t>
            </a:r>
            <a:endParaRPr b="1"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Sentiments and toxicity provide pretty consistent patterns </a:t>
            </a:r>
            <a:endParaRPr sz="1200"/>
          </a:p>
          <a:p>
            <a:pPr indent="-304800" lvl="0" marL="457200" rtl="0" algn="l">
              <a:spcBef>
                <a:spcPts val="0"/>
              </a:spcBef>
              <a:spcAft>
                <a:spcPts val="0"/>
              </a:spcAft>
              <a:buSzPts val="1200"/>
              <a:buChar char="-"/>
            </a:pPr>
            <a:r>
              <a:rPr lang="en" sz="1200"/>
              <a:t>They are not always highly correlated to churn, engagement or growth</a:t>
            </a:r>
            <a:endParaRPr sz="1200"/>
          </a:p>
          <a:p>
            <a:pPr indent="0" lvl="0" marL="914400" rtl="0" algn="l">
              <a:spcBef>
                <a:spcPts val="0"/>
              </a:spcBef>
              <a:spcAft>
                <a:spcPts val="0"/>
              </a:spcAft>
              <a:buNone/>
            </a:pPr>
            <a:r>
              <a:t/>
            </a:r>
            <a:endParaRPr sz="1200"/>
          </a:p>
          <a:p>
            <a:pPr indent="0" lvl="0" marL="914400" rtl="0" algn="l">
              <a:spcBef>
                <a:spcPts val="0"/>
              </a:spcBef>
              <a:spcAft>
                <a:spcPts val="0"/>
              </a:spcAft>
              <a:buNone/>
            </a:pPr>
            <a:r>
              <a:t/>
            </a:r>
            <a:endParaRPr sz="1200"/>
          </a:p>
          <a:p>
            <a:pPr indent="0" lvl="0" marL="0" rtl="0" algn="l">
              <a:spcBef>
                <a:spcPts val="0"/>
              </a:spcBef>
              <a:spcAft>
                <a:spcPts val="0"/>
              </a:spcAft>
              <a:buNone/>
            </a:pPr>
            <a:r>
              <a:rPr b="1" lang="en" sz="1200"/>
              <a:t>Other Interesting insights</a:t>
            </a:r>
            <a:endParaRPr b="1" sz="1200"/>
          </a:p>
          <a:p>
            <a:pPr indent="0" lvl="0" marL="0" rtl="0" algn="l">
              <a:spcBef>
                <a:spcPts val="0"/>
              </a:spcBef>
              <a:spcAft>
                <a:spcPts val="0"/>
              </a:spcAft>
              <a:buNone/>
            </a:pPr>
            <a:r>
              <a:rPr lang="en" sz="1200"/>
              <a:t> </a:t>
            </a:r>
            <a:endParaRPr sz="1200"/>
          </a:p>
          <a:p>
            <a:pPr indent="-304800" lvl="0" marL="457200" rtl="0" algn="l">
              <a:lnSpc>
                <a:spcPct val="150000"/>
              </a:lnSpc>
              <a:spcBef>
                <a:spcPts val="0"/>
              </a:spcBef>
              <a:spcAft>
                <a:spcPts val="0"/>
              </a:spcAft>
              <a:buSzPts val="1200"/>
              <a:buChar char="-"/>
            </a:pPr>
            <a:r>
              <a:rPr lang="en" sz="1200"/>
              <a:t>Daily Active Users are not always affected by Daily Toxicity Rate</a:t>
            </a:r>
            <a:endParaRPr sz="1200"/>
          </a:p>
          <a:p>
            <a:pPr indent="-304800" lvl="0" marL="457200" rtl="0" algn="l">
              <a:lnSpc>
                <a:spcPct val="150000"/>
              </a:lnSpc>
              <a:spcBef>
                <a:spcPts val="0"/>
              </a:spcBef>
              <a:spcAft>
                <a:spcPts val="0"/>
              </a:spcAft>
              <a:buSzPts val="1200"/>
              <a:buChar char="-"/>
            </a:pPr>
            <a:r>
              <a:rPr lang="en" sz="1200"/>
              <a:t>Increase of Active Users attract New Contributors</a:t>
            </a:r>
            <a:endParaRPr sz="1200"/>
          </a:p>
          <a:p>
            <a:pPr indent="-304800" lvl="0" marL="457200" rtl="0" algn="l">
              <a:lnSpc>
                <a:spcPct val="150000"/>
              </a:lnSpc>
              <a:spcBef>
                <a:spcPts val="0"/>
              </a:spcBef>
              <a:spcAft>
                <a:spcPts val="0"/>
              </a:spcAft>
              <a:buSzPts val="1200"/>
              <a:buChar char="-"/>
            </a:pPr>
            <a:r>
              <a:rPr lang="en" sz="1200"/>
              <a:t>Daily Subscribers relationship to Active Users varies between communities </a:t>
            </a:r>
            <a:endParaRPr sz="1200"/>
          </a:p>
          <a:p>
            <a:pPr indent="-304800" lvl="0" marL="457200" rtl="0" algn="l">
              <a:spcBef>
                <a:spcPts val="0"/>
              </a:spcBef>
              <a:spcAft>
                <a:spcPts val="0"/>
              </a:spcAft>
              <a:buSzPts val="1200"/>
              <a:buChar char="-"/>
            </a:pPr>
            <a:r>
              <a:rPr lang="en" sz="1200"/>
              <a:t>An ensemble of visualizations will provide community managers a more accurate assessment of community health</a:t>
            </a:r>
            <a:endParaRPr sz="1200"/>
          </a:p>
        </p:txBody>
      </p:sp>
      <p:sp>
        <p:nvSpPr>
          <p:cNvPr id="735" name="Google Shape;735;p44"/>
          <p:cNvSpPr txBox="1"/>
          <p:nvPr/>
        </p:nvSpPr>
        <p:spPr>
          <a:xfrm>
            <a:off x="3810000" y="4811100"/>
            <a:ext cx="3794700" cy="551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a:solidFill>
                  <a:schemeClr val="lt1"/>
                </a:solidFill>
                <a:latin typeface="Roboto"/>
                <a:ea typeface="Roboto"/>
                <a:cs typeface="Roboto"/>
                <a:sym typeface="Roboto"/>
              </a:rPr>
              <a:t>Conclusion, Challenges &amp; Future work</a:t>
            </a:r>
            <a:endParaRPr b="1"/>
          </a:p>
        </p:txBody>
      </p:sp>
      <p:sp>
        <p:nvSpPr>
          <p:cNvPr id="736" name="Google Shape;736;p44"/>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737" name="Google Shape;737;p44"/>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Results</a:t>
            </a:r>
            <a:endParaRPr>
              <a:solidFill>
                <a:srgbClr val="CCCCCC"/>
              </a:solidFill>
            </a:endParaRPr>
          </a:p>
        </p:txBody>
      </p:sp>
      <p:pic>
        <p:nvPicPr>
          <p:cNvPr id="738" name="Google Shape;738;p44"/>
          <p:cNvPicPr preferRelativeResize="0"/>
          <p:nvPr/>
        </p:nvPicPr>
        <p:blipFill>
          <a:blip r:embed="rId3">
            <a:alphaModFix/>
          </a:blip>
          <a:stretch>
            <a:fillRect/>
          </a:stretch>
        </p:blipFill>
        <p:spPr>
          <a:xfrm>
            <a:off x="7541475" y="3419250"/>
            <a:ext cx="1069675" cy="1069675"/>
          </a:xfrm>
          <a:prstGeom prst="rect">
            <a:avLst/>
          </a:prstGeom>
          <a:noFill/>
          <a:ln>
            <a:noFill/>
          </a:ln>
        </p:spPr>
      </p:pic>
      <p:pic>
        <p:nvPicPr>
          <p:cNvPr id="739" name="Google Shape;739;p44"/>
          <p:cNvPicPr preferRelativeResize="0"/>
          <p:nvPr/>
        </p:nvPicPr>
        <p:blipFill>
          <a:blip r:embed="rId4">
            <a:alphaModFix/>
          </a:blip>
          <a:stretch>
            <a:fillRect/>
          </a:stretch>
        </p:blipFill>
        <p:spPr>
          <a:xfrm>
            <a:off x="6896162" y="1159125"/>
            <a:ext cx="2147788" cy="1805875"/>
          </a:xfrm>
          <a:prstGeom prst="rect">
            <a:avLst/>
          </a:prstGeom>
          <a:noFill/>
          <a:ln cap="flat" cmpd="sng" w="9525">
            <a:solidFill>
              <a:schemeClr val="dk2"/>
            </a:solidFill>
            <a:prstDash val="solid"/>
            <a:round/>
            <a:headEnd len="sm" w="sm" type="none"/>
            <a:tailEnd len="sm" w="sm" type="none"/>
          </a:ln>
        </p:spPr>
      </p:pic>
      <p:sp>
        <p:nvSpPr>
          <p:cNvPr id="740" name="Google Shape;740;p44"/>
          <p:cNvSpPr txBox="1"/>
          <p:nvPr/>
        </p:nvSpPr>
        <p:spPr>
          <a:xfrm>
            <a:off x="7246450" y="3138925"/>
            <a:ext cx="17451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Community Health Toolkit</a:t>
            </a:r>
            <a:endParaRPr sz="1000">
              <a:latin typeface="Roboto"/>
              <a:ea typeface="Roboto"/>
              <a:cs typeface="Roboto"/>
              <a:sym typeface="Roboto"/>
            </a:endParaRPr>
          </a:p>
        </p:txBody>
      </p:sp>
      <p:sp>
        <p:nvSpPr>
          <p:cNvPr id="741" name="Google Shape;741;p44"/>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    Project Details</a:t>
            </a:r>
            <a:endParaRPr>
              <a:solidFill>
                <a:srgbClr val="CCCC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5" name="Shape 745"/>
        <p:cNvGrpSpPr/>
        <p:nvPr/>
      </p:nvGrpSpPr>
      <p:grpSpPr>
        <a:xfrm>
          <a:off x="0" y="0"/>
          <a:ext cx="0" cy="0"/>
          <a:chOff x="0" y="0"/>
          <a:chExt cx="0" cy="0"/>
        </a:xfrm>
      </p:grpSpPr>
      <p:grpSp>
        <p:nvGrpSpPr>
          <p:cNvPr id="746" name="Google Shape;746;p45"/>
          <p:cNvGrpSpPr/>
          <p:nvPr/>
        </p:nvGrpSpPr>
        <p:grpSpPr>
          <a:xfrm>
            <a:off x="6035375" y="-17325"/>
            <a:ext cx="3108600" cy="2918100"/>
            <a:chOff x="6035375" y="-17325"/>
            <a:chExt cx="3108600" cy="2918100"/>
          </a:xfrm>
        </p:grpSpPr>
        <p:sp>
          <p:nvSpPr>
            <p:cNvPr id="747" name="Google Shape;747;p45"/>
            <p:cNvSpPr/>
            <p:nvPr/>
          </p:nvSpPr>
          <p:spPr>
            <a:xfrm>
              <a:off x="6035375" y="-17325"/>
              <a:ext cx="3108600" cy="291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45"/>
            <p:cNvGrpSpPr/>
            <p:nvPr/>
          </p:nvGrpSpPr>
          <p:grpSpPr>
            <a:xfrm>
              <a:off x="6244250" y="77925"/>
              <a:ext cx="2856451" cy="2662825"/>
              <a:chOff x="6244250" y="77925"/>
              <a:chExt cx="2856451" cy="2662825"/>
            </a:xfrm>
          </p:grpSpPr>
          <p:grpSp>
            <p:nvGrpSpPr>
              <p:cNvPr id="749" name="Google Shape;749;p45"/>
              <p:cNvGrpSpPr/>
              <p:nvPr/>
            </p:nvGrpSpPr>
            <p:grpSpPr>
              <a:xfrm>
                <a:off x="6244250" y="77925"/>
                <a:ext cx="2856451" cy="2662825"/>
                <a:chOff x="6244250" y="77925"/>
                <a:chExt cx="2856451" cy="2662825"/>
              </a:xfrm>
            </p:grpSpPr>
            <p:pic>
              <p:nvPicPr>
                <p:cNvPr id="750" name="Google Shape;750;p45"/>
                <p:cNvPicPr preferRelativeResize="0"/>
                <p:nvPr/>
              </p:nvPicPr>
              <p:blipFill rotWithShape="1">
                <a:blip r:embed="rId3">
                  <a:alphaModFix/>
                </a:blip>
                <a:srcRect b="0" l="0" r="1497" t="0"/>
                <a:stretch/>
              </p:blipFill>
              <p:spPr>
                <a:xfrm>
                  <a:off x="6244250" y="220100"/>
                  <a:ext cx="2856451" cy="2520650"/>
                </a:xfrm>
                <a:prstGeom prst="rect">
                  <a:avLst/>
                </a:prstGeom>
                <a:noFill/>
                <a:ln>
                  <a:noFill/>
                </a:ln>
              </p:spPr>
            </p:pic>
            <p:sp>
              <p:nvSpPr>
                <p:cNvPr id="751" name="Google Shape;751;p45"/>
                <p:cNvSpPr txBox="1"/>
                <p:nvPr/>
              </p:nvSpPr>
              <p:spPr>
                <a:xfrm>
                  <a:off x="6286500" y="77925"/>
                  <a:ext cx="11430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Atheism</a:t>
                  </a:r>
                  <a:endParaRPr b="1">
                    <a:solidFill>
                      <a:schemeClr val="dk1"/>
                    </a:solidFill>
                    <a:latin typeface="Roboto"/>
                    <a:ea typeface="Roboto"/>
                    <a:cs typeface="Roboto"/>
                    <a:sym typeface="Roboto"/>
                  </a:endParaRPr>
                </a:p>
              </p:txBody>
            </p:sp>
          </p:grpSp>
          <p:pic>
            <p:nvPicPr>
              <p:cNvPr id="752" name="Google Shape;752;p45"/>
              <p:cNvPicPr preferRelativeResize="0"/>
              <p:nvPr/>
            </p:nvPicPr>
            <p:blipFill>
              <a:blip r:embed="rId4">
                <a:alphaModFix/>
              </a:blip>
              <a:stretch>
                <a:fillRect/>
              </a:stretch>
            </p:blipFill>
            <p:spPr>
              <a:xfrm>
                <a:off x="8325550" y="77925"/>
                <a:ext cx="683575" cy="683575"/>
              </a:xfrm>
              <a:prstGeom prst="rect">
                <a:avLst/>
              </a:prstGeom>
              <a:noFill/>
              <a:ln>
                <a:noFill/>
              </a:ln>
            </p:spPr>
          </p:pic>
        </p:grpSp>
      </p:grpSp>
      <p:sp>
        <p:nvSpPr>
          <p:cNvPr id="753" name="Google Shape;753;p4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54" name="Google Shape;754;p45"/>
          <p:cNvGrpSpPr/>
          <p:nvPr/>
        </p:nvGrpSpPr>
        <p:grpSpPr>
          <a:xfrm>
            <a:off x="34225" y="8550"/>
            <a:ext cx="3568800" cy="2995500"/>
            <a:chOff x="34225" y="8550"/>
            <a:chExt cx="3568800" cy="2995500"/>
          </a:xfrm>
        </p:grpSpPr>
        <p:sp>
          <p:nvSpPr>
            <p:cNvPr id="755" name="Google Shape;755;p45"/>
            <p:cNvSpPr/>
            <p:nvPr/>
          </p:nvSpPr>
          <p:spPr>
            <a:xfrm>
              <a:off x="34225" y="8550"/>
              <a:ext cx="3568800" cy="299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45"/>
            <p:cNvGrpSpPr/>
            <p:nvPr/>
          </p:nvGrpSpPr>
          <p:grpSpPr>
            <a:xfrm>
              <a:off x="316653" y="128375"/>
              <a:ext cx="2850750" cy="2643746"/>
              <a:chOff x="316653" y="128375"/>
              <a:chExt cx="2850750" cy="2643746"/>
            </a:xfrm>
          </p:grpSpPr>
          <p:pic>
            <p:nvPicPr>
              <p:cNvPr id="757" name="Google Shape;757;p45"/>
              <p:cNvPicPr preferRelativeResize="0"/>
              <p:nvPr/>
            </p:nvPicPr>
            <p:blipFill>
              <a:blip r:embed="rId5">
                <a:alphaModFix/>
              </a:blip>
              <a:stretch>
                <a:fillRect/>
              </a:stretch>
            </p:blipFill>
            <p:spPr>
              <a:xfrm>
                <a:off x="316653" y="299521"/>
                <a:ext cx="2850750" cy="2472600"/>
              </a:xfrm>
              <a:prstGeom prst="rect">
                <a:avLst/>
              </a:prstGeom>
              <a:noFill/>
              <a:ln>
                <a:noFill/>
              </a:ln>
            </p:spPr>
          </p:pic>
          <p:pic>
            <p:nvPicPr>
              <p:cNvPr id="758" name="Google Shape;758;p45"/>
              <p:cNvPicPr preferRelativeResize="0"/>
              <p:nvPr/>
            </p:nvPicPr>
            <p:blipFill>
              <a:blip r:embed="rId6">
                <a:alphaModFix/>
              </a:blip>
              <a:stretch>
                <a:fillRect/>
              </a:stretch>
            </p:blipFill>
            <p:spPr>
              <a:xfrm>
                <a:off x="2438625" y="213950"/>
                <a:ext cx="606075" cy="606075"/>
              </a:xfrm>
              <a:prstGeom prst="rect">
                <a:avLst/>
              </a:prstGeom>
              <a:noFill/>
              <a:ln>
                <a:noFill/>
              </a:ln>
            </p:spPr>
          </p:pic>
          <p:sp>
            <p:nvSpPr>
              <p:cNvPr id="759" name="Google Shape;759;p45"/>
              <p:cNvSpPr txBox="1"/>
              <p:nvPr/>
            </p:nvSpPr>
            <p:spPr>
              <a:xfrm>
                <a:off x="470700" y="128375"/>
                <a:ext cx="123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Gaming</a:t>
                </a:r>
                <a:endParaRPr b="1">
                  <a:solidFill>
                    <a:schemeClr val="dk1"/>
                  </a:solidFill>
                  <a:latin typeface="Roboto"/>
                  <a:ea typeface="Roboto"/>
                  <a:cs typeface="Roboto"/>
                  <a:sym typeface="Roboto"/>
                </a:endParaRPr>
              </a:p>
            </p:txBody>
          </p:sp>
        </p:grpSp>
      </p:grpSp>
      <p:grpSp>
        <p:nvGrpSpPr>
          <p:cNvPr id="760" name="Google Shape;760;p45"/>
          <p:cNvGrpSpPr/>
          <p:nvPr/>
        </p:nvGrpSpPr>
        <p:grpSpPr>
          <a:xfrm>
            <a:off x="3065325" y="-17325"/>
            <a:ext cx="3732000" cy="2995500"/>
            <a:chOff x="3065325" y="-17325"/>
            <a:chExt cx="3732000" cy="2995500"/>
          </a:xfrm>
        </p:grpSpPr>
        <p:sp>
          <p:nvSpPr>
            <p:cNvPr id="761" name="Google Shape;761;p45"/>
            <p:cNvSpPr/>
            <p:nvPr/>
          </p:nvSpPr>
          <p:spPr>
            <a:xfrm>
              <a:off x="3065325" y="-17325"/>
              <a:ext cx="3732000" cy="299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 name="Google Shape;762;p45"/>
            <p:cNvPicPr preferRelativeResize="0"/>
            <p:nvPr/>
          </p:nvPicPr>
          <p:blipFill rotWithShape="1">
            <a:blip r:embed="rId7">
              <a:alphaModFix/>
            </a:blip>
            <a:srcRect b="0" l="0" r="9722" t="0"/>
            <a:stretch/>
          </p:blipFill>
          <p:spPr>
            <a:xfrm>
              <a:off x="3375062" y="387975"/>
              <a:ext cx="2827275" cy="2365601"/>
            </a:xfrm>
            <a:prstGeom prst="rect">
              <a:avLst/>
            </a:prstGeom>
            <a:noFill/>
            <a:ln>
              <a:noFill/>
            </a:ln>
          </p:spPr>
        </p:pic>
        <p:sp>
          <p:nvSpPr>
            <p:cNvPr id="763" name="Google Shape;763;p45"/>
            <p:cNvSpPr txBox="1"/>
            <p:nvPr/>
          </p:nvSpPr>
          <p:spPr>
            <a:xfrm>
              <a:off x="3420350" y="121225"/>
              <a:ext cx="135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TrueGaming</a:t>
              </a:r>
              <a:endParaRPr b="1">
                <a:solidFill>
                  <a:schemeClr val="dk1"/>
                </a:solidFill>
                <a:latin typeface="Roboto"/>
                <a:ea typeface="Roboto"/>
                <a:cs typeface="Roboto"/>
                <a:sym typeface="Roboto"/>
              </a:endParaRPr>
            </a:p>
          </p:txBody>
        </p:sp>
        <p:pic>
          <p:nvPicPr>
            <p:cNvPr id="764" name="Google Shape;764;p45"/>
            <p:cNvPicPr preferRelativeResize="0"/>
            <p:nvPr/>
          </p:nvPicPr>
          <p:blipFill>
            <a:blip r:embed="rId8">
              <a:alphaModFix/>
            </a:blip>
            <a:stretch>
              <a:fillRect/>
            </a:stretch>
          </p:blipFill>
          <p:spPr>
            <a:xfrm>
              <a:off x="5479875" y="5630"/>
              <a:ext cx="930375" cy="624775"/>
            </a:xfrm>
            <a:prstGeom prst="rect">
              <a:avLst/>
            </a:prstGeom>
            <a:noFill/>
            <a:ln>
              <a:noFill/>
            </a:ln>
          </p:spPr>
        </p:pic>
      </p:grpSp>
      <p:grpSp>
        <p:nvGrpSpPr>
          <p:cNvPr id="765" name="Google Shape;765;p45"/>
          <p:cNvGrpSpPr/>
          <p:nvPr/>
        </p:nvGrpSpPr>
        <p:grpSpPr>
          <a:xfrm>
            <a:off x="155875" y="2537125"/>
            <a:ext cx="3255900" cy="2718900"/>
            <a:chOff x="155875" y="2537125"/>
            <a:chExt cx="3255900" cy="2718900"/>
          </a:xfrm>
        </p:grpSpPr>
        <p:sp>
          <p:nvSpPr>
            <p:cNvPr id="766" name="Google Shape;766;p45"/>
            <p:cNvSpPr/>
            <p:nvPr/>
          </p:nvSpPr>
          <p:spPr>
            <a:xfrm>
              <a:off x="155875" y="2537125"/>
              <a:ext cx="3255900" cy="271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45"/>
            <p:cNvGrpSpPr/>
            <p:nvPr/>
          </p:nvGrpSpPr>
          <p:grpSpPr>
            <a:xfrm>
              <a:off x="444887" y="2571809"/>
              <a:ext cx="2813204" cy="2571806"/>
              <a:chOff x="444863" y="2631725"/>
              <a:chExt cx="2747537" cy="2511775"/>
            </a:xfrm>
          </p:grpSpPr>
          <p:pic>
            <p:nvPicPr>
              <p:cNvPr id="768" name="Google Shape;768;p45"/>
              <p:cNvPicPr preferRelativeResize="0"/>
              <p:nvPr/>
            </p:nvPicPr>
            <p:blipFill>
              <a:blip r:embed="rId9">
                <a:alphaModFix/>
              </a:blip>
              <a:stretch>
                <a:fillRect/>
              </a:stretch>
            </p:blipFill>
            <p:spPr>
              <a:xfrm>
                <a:off x="444863" y="2631725"/>
                <a:ext cx="2747530" cy="2511775"/>
              </a:xfrm>
              <a:prstGeom prst="rect">
                <a:avLst/>
              </a:prstGeom>
              <a:noFill/>
              <a:ln>
                <a:noFill/>
              </a:ln>
            </p:spPr>
          </p:pic>
          <p:pic>
            <p:nvPicPr>
              <p:cNvPr id="769" name="Google Shape;769;p45"/>
              <p:cNvPicPr preferRelativeResize="0"/>
              <p:nvPr/>
            </p:nvPicPr>
            <p:blipFill>
              <a:blip r:embed="rId10">
                <a:alphaModFix/>
              </a:blip>
              <a:stretch>
                <a:fillRect/>
              </a:stretch>
            </p:blipFill>
            <p:spPr>
              <a:xfrm>
                <a:off x="2523925" y="2684325"/>
                <a:ext cx="668475" cy="939750"/>
              </a:xfrm>
              <a:prstGeom prst="rect">
                <a:avLst/>
              </a:prstGeom>
              <a:noFill/>
              <a:ln>
                <a:noFill/>
              </a:ln>
            </p:spPr>
          </p:pic>
          <p:sp>
            <p:nvSpPr>
              <p:cNvPr id="770" name="Google Shape;770;p45"/>
              <p:cNvSpPr txBox="1"/>
              <p:nvPr/>
            </p:nvSpPr>
            <p:spPr>
              <a:xfrm>
                <a:off x="444875" y="2631725"/>
                <a:ext cx="12468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Buddhism</a:t>
                </a:r>
                <a:endParaRPr b="1">
                  <a:solidFill>
                    <a:schemeClr val="dk1"/>
                  </a:solidFill>
                  <a:latin typeface="Roboto"/>
                  <a:ea typeface="Roboto"/>
                  <a:cs typeface="Roboto"/>
                  <a:sym typeface="Roboto"/>
                </a:endParaRPr>
              </a:p>
            </p:txBody>
          </p:sp>
        </p:grpSp>
      </p:grpSp>
      <p:grpSp>
        <p:nvGrpSpPr>
          <p:cNvPr id="771" name="Google Shape;771;p45"/>
          <p:cNvGrpSpPr/>
          <p:nvPr/>
        </p:nvGrpSpPr>
        <p:grpSpPr>
          <a:xfrm>
            <a:off x="3593525" y="2701625"/>
            <a:ext cx="3074000" cy="2441875"/>
            <a:chOff x="3593525" y="2701625"/>
            <a:chExt cx="3074000" cy="2441875"/>
          </a:xfrm>
        </p:grpSpPr>
        <p:pic>
          <p:nvPicPr>
            <p:cNvPr id="772" name="Google Shape;772;p45"/>
            <p:cNvPicPr preferRelativeResize="0"/>
            <p:nvPr/>
          </p:nvPicPr>
          <p:blipFill>
            <a:blip r:embed="rId11">
              <a:alphaModFix/>
            </a:blip>
            <a:stretch>
              <a:fillRect/>
            </a:stretch>
          </p:blipFill>
          <p:spPr>
            <a:xfrm>
              <a:off x="3602113" y="2724150"/>
              <a:ext cx="2658421" cy="2419350"/>
            </a:xfrm>
            <a:prstGeom prst="rect">
              <a:avLst/>
            </a:prstGeom>
            <a:noFill/>
            <a:ln>
              <a:noFill/>
            </a:ln>
          </p:spPr>
        </p:pic>
        <p:pic>
          <p:nvPicPr>
            <p:cNvPr id="773" name="Google Shape;773;p45"/>
            <p:cNvPicPr preferRelativeResize="0"/>
            <p:nvPr/>
          </p:nvPicPr>
          <p:blipFill>
            <a:blip r:embed="rId12">
              <a:alphaModFix/>
            </a:blip>
            <a:stretch>
              <a:fillRect/>
            </a:stretch>
          </p:blipFill>
          <p:spPr>
            <a:xfrm>
              <a:off x="5437350" y="2724150"/>
              <a:ext cx="1230175" cy="922650"/>
            </a:xfrm>
            <a:prstGeom prst="rect">
              <a:avLst/>
            </a:prstGeom>
            <a:noFill/>
            <a:ln>
              <a:noFill/>
            </a:ln>
          </p:spPr>
        </p:pic>
        <p:sp>
          <p:nvSpPr>
            <p:cNvPr id="774" name="Google Shape;774;p45"/>
            <p:cNvSpPr txBox="1"/>
            <p:nvPr/>
          </p:nvSpPr>
          <p:spPr>
            <a:xfrm>
              <a:off x="3593525" y="2701625"/>
              <a:ext cx="11949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the_Donald</a:t>
              </a:r>
              <a:endParaRPr b="1">
                <a:solidFill>
                  <a:schemeClr val="dk1"/>
                </a:solidFill>
                <a:latin typeface="Roboto"/>
                <a:ea typeface="Roboto"/>
                <a:cs typeface="Roboto"/>
                <a:sym typeface="Roboto"/>
              </a:endParaRPr>
            </a:p>
          </p:txBody>
        </p:sp>
      </p:grpSp>
      <p:grpSp>
        <p:nvGrpSpPr>
          <p:cNvPr id="775" name="Google Shape;775;p45"/>
          <p:cNvGrpSpPr/>
          <p:nvPr/>
        </p:nvGrpSpPr>
        <p:grpSpPr>
          <a:xfrm>
            <a:off x="6381850" y="2374950"/>
            <a:ext cx="2781113" cy="2826451"/>
            <a:chOff x="6381850" y="2374950"/>
            <a:chExt cx="2781113" cy="2826451"/>
          </a:xfrm>
        </p:grpSpPr>
        <p:grpSp>
          <p:nvGrpSpPr>
            <p:cNvPr id="776" name="Google Shape;776;p45"/>
            <p:cNvGrpSpPr/>
            <p:nvPr/>
          </p:nvGrpSpPr>
          <p:grpSpPr>
            <a:xfrm>
              <a:off x="6381850" y="2374950"/>
              <a:ext cx="2762149" cy="2826451"/>
              <a:chOff x="6381850" y="2374950"/>
              <a:chExt cx="2762149" cy="2826451"/>
            </a:xfrm>
          </p:grpSpPr>
          <p:pic>
            <p:nvPicPr>
              <p:cNvPr id="777" name="Google Shape;777;p45"/>
              <p:cNvPicPr preferRelativeResize="0"/>
              <p:nvPr/>
            </p:nvPicPr>
            <p:blipFill rotWithShape="1">
              <a:blip r:embed="rId13">
                <a:alphaModFix/>
              </a:blip>
              <a:srcRect b="0" l="0" r="2296" t="0"/>
              <a:stretch/>
            </p:blipFill>
            <p:spPr>
              <a:xfrm>
                <a:off x="6381850" y="2591750"/>
                <a:ext cx="2762149" cy="2609651"/>
              </a:xfrm>
              <a:prstGeom prst="rect">
                <a:avLst/>
              </a:prstGeom>
              <a:noFill/>
              <a:ln>
                <a:noFill/>
              </a:ln>
            </p:spPr>
          </p:pic>
          <p:sp>
            <p:nvSpPr>
              <p:cNvPr id="778" name="Google Shape;778;p45"/>
              <p:cNvSpPr txBox="1"/>
              <p:nvPr/>
            </p:nvSpPr>
            <p:spPr>
              <a:xfrm>
                <a:off x="6381850" y="2374950"/>
                <a:ext cx="2005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PoliticalDiscussion</a:t>
                </a:r>
                <a:endParaRPr b="1">
                  <a:solidFill>
                    <a:schemeClr val="dk1"/>
                  </a:solidFill>
                  <a:latin typeface="Roboto"/>
                  <a:ea typeface="Roboto"/>
                  <a:cs typeface="Roboto"/>
                  <a:sym typeface="Roboto"/>
                </a:endParaRPr>
              </a:p>
            </p:txBody>
          </p:sp>
        </p:grpSp>
        <p:pic>
          <p:nvPicPr>
            <p:cNvPr id="779" name="Google Shape;779;p45"/>
            <p:cNvPicPr preferRelativeResize="0"/>
            <p:nvPr/>
          </p:nvPicPr>
          <p:blipFill rotWithShape="1">
            <a:blip r:embed="rId14">
              <a:alphaModFix/>
            </a:blip>
            <a:srcRect b="11847" l="0" r="0" t="0"/>
            <a:stretch/>
          </p:blipFill>
          <p:spPr>
            <a:xfrm>
              <a:off x="8306576" y="2571750"/>
              <a:ext cx="856386" cy="6291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3" name="Shape 783"/>
        <p:cNvGrpSpPr/>
        <p:nvPr/>
      </p:nvGrpSpPr>
      <p:grpSpPr>
        <a:xfrm>
          <a:off x="0" y="0"/>
          <a:ext cx="0" cy="0"/>
          <a:chOff x="0" y="0"/>
          <a:chExt cx="0" cy="0"/>
        </a:xfrm>
      </p:grpSpPr>
      <p:sp>
        <p:nvSpPr>
          <p:cNvPr id="784" name="Google Shape;784;p4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5" name="Google Shape;785;p46"/>
          <p:cNvPicPr preferRelativeResize="0"/>
          <p:nvPr/>
        </p:nvPicPr>
        <p:blipFill>
          <a:blip r:embed="rId3">
            <a:alphaModFix/>
          </a:blip>
          <a:stretch>
            <a:fillRect/>
          </a:stretch>
        </p:blipFill>
        <p:spPr>
          <a:xfrm>
            <a:off x="697676" y="1053625"/>
            <a:ext cx="3358226" cy="3861275"/>
          </a:xfrm>
          <a:prstGeom prst="rect">
            <a:avLst/>
          </a:prstGeom>
          <a:noFill/>
          <a:ln>
            <a:noFill/>
          </a:ln>
        </p:spPr>
      </p:pic>
      <p:pic>
        <p:nvPicPr>
          <p:cNvPr id="786" name="Google Shape;786;p46"/>
          <p:cNvPicPr preferRelativeResize="0"/>
          <p:nvPr/>
        </p:nvPicPr>
        <p:blipFill rotWithShape="1">
          <a:blip r:embed="rId4">
            <a:alphaModFix/>
          </a:blip>
          <a:srcRect b="0" l="0" r="0" t="0"/>
          <a:stretch/>
        </p:blipFill>
        <p:spPr>
          <a:xfrm>
            <a:off x="5045837" y="1061912"/>
            <a:ext cx="3358225" cy="3844700"/>
          </a:xfrm>
          <a:prstGeom prst="rect">
            <a:avLst/>
          </a:prstGeom>
          <a:noFill/>
          <a:ln>
            <a:noFill/>
          </a:ln>
        </p:spPr>
      </p:pic>
      <p:sp>
        <p:nvSpPr>
          <p:cNvPr id="787" name="Google Shape;787;p46"/>
          <p:cNvSpPr txBox="1"/>
          <p:nvPr/>
        </p:nvSpPr>
        <p:spPr>
          <a:xfrm>
            <a:off x="1136325" y="698825"/>
            <a:ext cx="11097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Donald</a:t>
            </a:r>
            <a:endParaRPr>
              <a:latin typeface="Roboto"/>
              <a:ea typeface="Roboto"/>
              <a:cs typeface="Roboto"/>
              <a:sym typeface="Roboto"/>
            </a:endParaRPr>
          </a:p>
        </p:txBody>
      </p:sp>
      <p:sp>
        <p:nvSpPr>
          <p:cNvPr id="788" name="Google Shape;788;p46"/>
          <p:cNvSpPr txBox="1"/>
          <p:nvPr/>
        </p:nvSpPr>
        <p:spPr>
          <a:xfrm>
            <a:off x="5786100" y="698825"/>
            <a:ext cx="18777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PoliticalDiscussions</a:t>
            </a:r>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92" name="Shape 792"/>
        <p:cNvGrpSpPr/>
        <p:nvPr/>
      </p:nvGrpSpPr>
      <p:grpSpPr>
        <a:xfrm>
          <a:off x="0" y="0"/>
          <a:ext cx="0" cy="0"/>
          <a:chOff x="0" y="0"/>
          <a:chExt cx="0" cy="0"/>
        </a:xfrm>
      </p:grpSpPr>
      <p:pic>
        <p:nvPicPr>
          <p:cNvPr id="793" name="Google Shape;793;p47"/>
          <p:cNvPicPr preferRelativeResize="0"/>
          <p:nvPr/>
        </p:nvPicPr>
        <p:blipFill>
          <a:blip r:embed="rId3">
            <a:alphaModFix/>
          </a:blip>
          <a:stretch>
            <a:fillRect/>
          </a:stretch>
        </p:blipFill>
        <p:spPr>
          <a:xfrm>
            <a:off x="373350" y="1018150"/>
            <a:ext cx="8310275" cy="3894926"/>
          </a:xfrm>
          <a:prstGeom prst="rect">
            <a:avLst/>
          </a:prstGeom>
          <a:noFill/>
          <a:ln>
            <a:noFill/>
          </a:ln>
        </p:spPr>
      </p:pic>
      <p:sp>
        <p:nvSpPr>
          <p:cNvPr id="794" name="Google Shape;794;p47"/>
          <p:cNvSpPr txBox="1"/>
          <p:nvPr>
            <p:ph idx="4294967295" type="title"/>
          </p:nvPr>
        </p:nvSpPr>
        <p:spPr>
          <a:xfrm>
            <a:off x="373350" y="410000"/>
            <a:ext cx="8458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Toxicity Trends can indicate Community Health</a:t>
            </a:r>
            <a:endParaRPr/>
          </a:p>
        </p:txBody>
      </p:sp>
      <p:sp>
        <p:nvSpPr>
          <p:cNvPr id="795" name="Google Shape;795;p47"/>
          <p:cNvSpPr txBox="1"/>
          <p:nvPr>
            <p:ph idx="12" type="sldNum"/>
          </p:nvPr>
        </p:nvSpPr>
        <p:spPr>
          <a:xfrm>
            <a:off x="8473306" y="48368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rPr>
              <a:t>7</a:t>
            </a:r>
            <a:endParaRPr>
              <a:solidFill>
                <a:srgbClr val="F3F3F3"/>
              </a:solidFill>
            </a:endParaRPr>
          </a:p>
        </p:txBody>
      </p:sp>
      <p:pic>
        <p:nvPicPr>
          <p:cNvPr id="796" name="Google Shape;796;p47"/>
          <p:cNvPicPr preferRelativeResize="0"/>
          <p:nvPr/>
        </p:nvPicPr>
        <p:blipFill>
          <a:blip r:embed="rId4">
            <a:alphaModFix/>
          </a:blip>
          <a:stretch>
            <a:fillRect/>
          </a:stretch>
        </p:blipFill>
        <p:spPr>
          <a:xfrm>
            <a:off x="984253" y="2733675"/>
            <a:ext cx="1100947" cy="825700"/>
          </a:xfrm>
          <a:prstGeom prst="rect">
            <a:avLst/>
          </a:prstGeom>
          <a:noFill/>
          <a:ln>
            <a:noFill/>
          </a:ln>
        </p:spPr>
      </p:pic>
      <p:pic>
        <p:nvPicPr>
          <p:cNvPr id="797" name="Google Shape;797;p47"/>
          <p:cNvPicPr preferRelativeResize="0"/>
          <p:nvPr/>
        </p:nvPicPr>
        <p:blipFill>
          <a:blip r:embed="rId5">
            <a:alphaModFix/>
          </a:blip>
          <a:stretch>
            <a:fillRect/>
          </a:stretch>
        </p:blipFill>
        <p:spPr>
          <a:xfrm>
            <a:off x="7619649" y="2944800"/>
            <a:ext cx="940675" cy="1322400"/>
          </a:xfrm>
          <a:prstGeom prst="rect">
            <a:avLst/>
          </a:prstGeom>
          <a:noFill/>
          <a:ln>
            <a:noFill/>
          </a:ln>
        </p:spPr>
      </p:pic>
      <p:pic>
        <p:nvPicPr>
          <p:cNvPr id="798" name="Google Shape;798;p47"/>
          <p:cNvPicPr preferRelativeResize="0"/>
          <p:nvPr/>
        </p:nvPicPr>
        <p:blipFill>
          <a:blip r:embed="rId6">
            <a:alphaModFix/>
          </a:blip>
          <a:stretch>
            <a:fillRect/>
          </a:stretch>
        </p:blipFill>
        <p:spPr>
          <a:xfrm>
            <a:off x="3689475" y="2439425"/>
            <a:ext cx="661875" cy="661875"/>
          </a:xfrm>
          <a:prstGeom prst="rect">
            <a:avLst/>
          </a:prstGeom>
          <a:noFill/>
          <a:ln>
            <a:noFill/>
          </a:ln>
        </p:spPr>
      </p:pic>
      <p:pic>
        <p:nvPicPr>
          <p:cNvPr id="799" name="Google Shape;799;p47"/>
          <p:cNvPicPr preferRelativeResize="0"/>
          <p:nvPr/>
        </p:nvPicPr>
        <p:blipFill>
          <a:blip r:embed="rId7">
            <a:alphaModFix/>
          </a:blip>
          <a:stretch>
            <a:fillRect/>
          </a:stretch>
        </p:blipFill>
        <p:spPr>
          <a:xfrm>
            <a:off x="2362200" y="2725331"/>
            <a:ext cx="825700" cy="825700"/>
          </a:xfrm>
          <a:prstGeom prst="rect">
            <a:avLst/>
          </a:prstGeom>
          <a:noFill/>
          <a:ln>
            <a:noFill/>
          </a:ln>
        </p:spPr>
      </p:pic>
      <p:pic>
        <p:nvPicPr>
          <p:cNvPr id="800" name="Google Shape;800;p47"/>
          <p:cNvPicPr preferRelativeResize="0"/>
          <p:nvPr/>
        </p:nvPicPr>
        <p:blipFill rotWithShape="1">
          <a:blip r:embed="rId8">
            <a:alphaModFix/>
          </a:blip>
          <a:srcRect b="11847" l="0" r="0" t="0"/>
          <a:stretch/>
        </p:blipFill>
        <p:spPr>
          <a:xfrm>
            <a:off x="6191288" y="1958299"/>
            <a:ext cx="1019987" cy="749275"/>
          </a:xfrm>
          <a:prstGeom prst="rect">
            <a:avLst/>
          </a:prstGeom>
          <a:noFill/>
          <a:ln>
            <a:noFill/>
          </a:ln>
        </p:spPr>
      </p:pic>
      <p:pic>
        <p:nvPicPr>
          <p:cNvPr id="801" name="Google Shape;801;p47"/>
          <p:cNvPicPr preferRelativeResize="0"/>
          <p:nvPr/>
        </p:nvPicPr>
        <p:blipFill>
          <a:blip r:embed="rId9">
            <a:alphaModFix/>
          </a:blip>
          <a:stretch>
            <a:fillRect/>
          </a:stretch>
        </p:blipFill>
        <p:spPr>
          <a:xfrm>
            <a:off x="4753375" y="2885733"/>
            <a:ext cx="1229575" cy="825700"/>
          </a:xfrm>
          <a:prstGeom prst="rect">
            <a:avLst/>
          </a:prstGeom>
          <a:noFill/>
          <a:ln>
            <a:noFill/>
          </a:ln>
        </p:spPr>
      </p:pic>
      <p:sp>
        <p:nvSpPr>
          <p:cNvPr id="802" name="Google Shape;802;p47"/>
          <p:cNvSpPr/>
          <p:nvPr/>
        </p:nvSpPr>
        <p:spPr>
          <a:xfrm>
            <a:off x="2140525" y="1941425"/>
            <a:ext cx="1229700" cy="2750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7"/>
          <p:cNvSpPr/>
          <p:nvPr/>
        </p:nvSpPr>
        <p:spPr>
          <a:xfrm>
            <a:off x="7474525" y="1941425"/>
            <a:ext cx="1229700" cy="2750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7"/>
          <p:cNvSpPr/>
          <p:nvPr/>
        </p:nvSpPr>
        <p:spPr>
          <a:xfrm>
            <a:off x="6087497" y="1488400"/>
            <a:ext cx="1229700" cy="327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3407350" y="1488400"/>
            <a:ext cx="1229700" cy="327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4759878" y="1488397"/>
            <a:ext cx="1229700" cy="327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7"/>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808" name="Google Shape;808;p47"/>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809" name="Google Shape;809;p47"/>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
        <p:nvSpPr>
          <p:cNvPr id="810" name="Google Shape;810;p47"/>
          <p:cNvSpPr/>
          <p:nvPr/>
        </p:nvSpPr>
        <p:spPr>
          <a:xfrm>
            <a:off x="861000" y="1706750"/>
            <a:ext cx="1229700" cy="3061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txBox="1"/>
          <p:nvPr/>
        </p:nvSpPr>
        <p:spPr>
          <a:xfrm>
            <a:off x="952997" y="914222"/>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(number of toxic comments / total number of comments)</a:t>
            </a:r>
            <a:endParaRPr b="1" sz="900">
              <a:latin typeface="Roboto"/>
              <a:ea typeface="Roboto"/>
              <a:cs typeface="Roboto"/>
              <a:sym typeface="Roboto"/>
            </a:endParaRPr>
          </a:p>
        </p:txBody>
      </p:sp>
      <p:sp>
        <p:nvSpPr>
          <p:cNvPr id="812" name="Google Shape;812;p47"/>
          <p:cNvSpPr txBox="1"/>
          <p:nvPr/>
        </p:nvSpPr>
        <p:spPr>
          <a:xfrm>
            <a:off x="5539114" y="1610730"/>
            <a:ext cx="1147800" cy="1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13" name="Google Shape;813;p47"/>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814" name="Google Shape;814;p47"/>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815" name="Google Shape;815;p47"/>
          <p:cNvSpPr txBox="1"/>
          <p:nvPr/>
        </p:nvSpPr>
        <p:spPr>
          <a:xfrm>
            <a:off x="3276600" y="4819225"/>
            <a:ext cx="13353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700"/>
                                          </p:stCondLst>
                                        </p:cTn>
                                        <p:tgtEl>
                                          <p:spTgt spid="8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600"/>
                                          </p:stCondLst>
                                        </p:cTn>
                                        <p:tgtEl>
                                          <p:spTgt spid="8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5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8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8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19" name="Shape 819"/>
        <p:cNvGrpSpPr/>
        <p:nvPr/>
      </p:nvGrpSpPr>
      <p:grpSpPr>
        <a:xfrm>
          <a:off x="0" y="0"/>
          <a:ext cx="0" cy="0"/>
          <a:chOff x="0" y="0"/>
          <a:chExt cx="0" cy="0"/>
        </a:xfrm>
      </p:grpSpPr>
      <p:pic>
        <p:nvPicPr>
          <p:cNvPr id="820" name="Google Shape;820;p48"/>
          <p:cNvPicPr preferRelativeResize="0"/>
          <p:nvPr/>
        </p:nvPicPr>
        <p:blipFill>
          <a:blip r:embed="rId4">
            <a:alphaModFix amt="90000"/>
          </a:blip>
          <a:stretch>
            <a:fillRect/>
          </a:stretch>
        </p:blipFill>
        <p:spPr>
          <a:xfrm>
            <a:off x="5659425" y="1277900"/>
            <a:ext cx="2973225" cy="3526500"/>
          </a:xfrm>
          <a:prstGeom prst="rect">
            <a:avLst/>
          </a:prstGeom>
          <a:noFill/>
          <a:ln cap="flat" cmpd="sng" w="9525">
            <a:solidFill>
              <a:schemeClr val="dk2"/>
            </a:solidFill>
            <a:prstDash val="solid"/>
            <a:round/>
            <a:headEnd len="sm" w="sm" type="none"/>
            <a:tailEnd len="sm" w="sm" type="none"/>
          </a:ln>
        </p:spPr>
      </p:pic>
      <p:pic>
        <p:nvPicPr>
          <p:cNvPr id="821" name="Google Shape;821;p48"/>
          <p:cNvPicPr preferRelativeResize="0"/>
          <p:nvPr/>
        </p:nvPicPr>
        <p:blipFill>
          <a:blip r:embed="rId5">
            <a:alphaModFix amt="90000"/>
          </a:blip>
          <a:stretch>
            <a:fillRect/>
          </a:stretch>
        </p:blipFill>
        <p:spPr>
          <a:xfrm>
            <a:off x="1132875" y="1315574"/>
            <a:ext cx="2973226" cy="3526500"/>
          </a:xfrm>
          <a:prstGeom prst="rect">
            <a:avLst/>
          </a:prstGeom>
          <a:noFill/>
          <a:ln cap="flat" cmpd="sng" w="9525">
            <a:solidFill>
              <a:schemeClr val="dk2"/>
            </a:solidFill>
            <a:prstDash val="solid"/>
            <a:round/>
            <a:headEnd len="sm" w="sm" type="none"/>
            <a:tailEnd len="sm" w="sm" type="none"/>
          </a:ln>
        </p:spPr>
      </p:pic>
      <p:sp>
        <p:nvSpPr>
          <p:cNvPr id="822" name="Google Shape;822;p48"/>
          <p:cNvSpPr/>
          <p:nvPr/>
        </p:nvSpPr>
        <p:spPr>
          <a:xfrm>
            <a:off x="3406200" y="1724125"/>
            <a:ext cx="573600" cy="29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8"/>
          <p:cNvSpPr/>
          <p:nvPr/>
        </p:nvSpPr>
        <p:spPr>
          <a:xfrm>
            <a:off x="7933947" y="3519801"/>
            <a:ext cx="573600" cy="1202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8"/>
          <p:cNvSpPr txBox="1"/>
          <p:nvPr>
            <p:ph idx="12" type="sldNum"/>
          </p:nvPr>
        </p:nvSpPr>
        <p:spPr>
          <a:xfrm>
            <a:off x="8632648" y="4870985"/>
            <a:ext cx="460500" cy="3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9</a:t>
            </a:r>
            <a:endParaRPr>
              <a:solidFill>
                <a:srgbClr val="FFFFFF"/>
              </a:solidFill>
            </a:endParaRPr>
          </a:p>
        </p:txBody>
      </p:sp>
      <p:sp>
        <p:nvSpPr>
          <p:cNvPr id="825" name="Google Shape;825;p48"/>
          <p:cNvSpPr txBox="1"/>
          <p:nvPr/>
        </p:nvSpPr>
        <p:spPr>
          <a:xfrm>
            <a:off x="5539114" y="1610730"/>
            <a:ext cx="1147800" cy="1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826" name="Google Shape;826;p48"/>
          <p:cNvPicPr preferRelativeResize="0"/>
          <p:nvPr/>
        </p:nvPicPr>
        <p:blipFill>
          <a:blip r:embed="rId6">
            <a:alphaModFix/>
          </a:blip>
          <a:stretch>
            <a:fillRect/>
          </a:stretch>
        </p:blipFill>
        <p:spPr>
          <a:xfrm>
            <a:off x="5045609" y="1313758"/>
            <a:ext cx="468382" cy="658614"/>
          </a:xfrm>
          <a:prstGeom prst="rect">
            <a:avLst/>
          </a:prstGeom>
          <a:noFill/>
          <a:ln>
            <a:noFill/>
          </a:ln>
        </p:spPr>
      </p:pic>
      <p:pic>
        <p:nvPicPr>
          <p:cNvPr id="827" name="Google Shape;827;p48"/>
          <p:cNvPicPr preferRelativeResize="0"/>
          <p:nvPr/>
        </p:nvPicPr>
        <p:blipFill>
          <a:blip r:embed="rId7">
            <a:alphaModFix/>
          </a:blip>
          <a:stretch>
            <a:fillRect/>
          </a:stretch>
        </p:blipFill>
        <p:spPr>
          <a:xfrm>
            <a:off x="457210" y="1354109"/>
            <a:ext cx="601629" cy="609610"/>
          </a:xfrm>
          <a:prstGeom prst="rect">
            <a:avLst/>
          </a:prstGeom>
          <a:noFill/>
          <a:ln>
            <a:noFill/>
          </a:ln>
        </p:spPr>
      </p:pic>
      <p:sp>
        <p:nvSpPr>
          <p:cNvPr id="828" name="Google Shape;828;p48"/>
          <p:cNvSpPr txBox="1"/>
          <p:nvPr/>
        </p:nvSpPr>
        <p:spPr>
          <a:xfrm>
            <a:off x="6601800" y="979675"/>
            <a:ext cx="13353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Buddhism</a:t>
            </a:r>
            <a:endParaRPr b="1">
              <a:latin typeface="Roboto"/>
              <a:ea typeface="Roboto"/>
              <a:cs typeface="Roboto"/>
              <a:sym typeface="Roboto"/>
            </a:endParaRPr>
          </a:p>
        </p:txBody>
      </p:sp>
      <p:sp>
        <p:nvSpPr>
          <p:cNvPr id="829" name="Google Shape;829;p48"/>
          <p:cNvSpPr txBox="1"/>
          <p:nvPr/>
        </p:nvSpPr>
        <p:spPr>
          <a:xfrm>
            <a:off x="2106000" y="979675"/>
            <a:ext cx="13353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Atheism</a:t>
            </a:r>
            <a:endParaRPr b="1">
              <a:latin typeface="Roboto"/>
              <a:ea typeface="Roboto"/>
              <a:cs typeface="Roboto"/>
              <a:sym typeface="Roboto"/>
            </a:endParaRPr>
          </a:p>
        </p:txBody>
      </p:sp>
      <p:sp>
        <p:nvSpPr>
          <p:cNvPr id="830" name="Google Shape;830;p48"/>
          <p:cNvSpPr txBox="1"/>
          <p:nvPr>
            <p:ph idx="4294967295" type="title"/>
          </p:nvPr>
        </p:nvSpPr>
        <p:spPr>
          <a:xfrm>
            <a:off x="373350" y="410000"/>
            <a:ext cx="8458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by topics can give deeper insights</a:t>
            </a:r>
            <a:endParaRPr/>
          </a:p>
        </p:txBody>
      </p:sp>
      <p:sp>
        <p:nvSpPr>
          <p:cNvPr id="831" name="Google Shape;831;p48"/>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832" name="Google Shape;832;p48"/>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833" name="Google Shape;833;p48"/>
          <p:cNvSpPr txBox="1"/>
          <p:nvPr/>
        </p:nvSpPr>
        <p:spPr>
          <a:xfrm>
            <a:off x="3276600" y="4819225"/>
            <a:ext cx="13353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37" name="Shape 837"/>
        <p:cNvGrpSpPr/>
        <p:nvPr/>
      </p:nvGrpSpPr>
      <p:grpSpPr>
        <a:xfrm>
          <a:off x="0" y="0"/>
          <a:ext cx="0" cy="0"/>
          <a:chOff x="0" y="0"/>
          <a:chExt cx="0" cy="0"/>
        </a:xfrm>
      </p:grpSpPr>
      <p:pic>
        <p:nvPicPr>
          <p:cNvPr id="838" name="Google Shape;838;p49"/>
          <p:cNvPicPr preferRelativeResize="0"/>
          <p:nvPr/>
        </p:nvPicPr>
        <p:blipFill>
          <a:blip r:embed="rId3">
            <a:alphaModFix/>
          </a:blip>
          <a:stretch>
            <a:fillRect/>
          </a:stretch>
        </p:blipFill>
        <p:spPr>
          <a:xfrm>
            <a:off x="4789674" y="1301800"/>
            <a:ext cx="919800" cy="617684"/>
          </a:xfrm>
          <a:prstGeom prst="rect">
            <a:avLst/>
          </a:prstGeom>
          <a:noFill/>
          <a:ln>
            <a:noFill/>
          </a:ln>
        </p:spPr>
      </p:pic>
      <p:sp>
        <p:nvSpPr>
          <p:cNvPr id="839" name="Google Shape;839;p4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0" name="Google Shape;840;p49"/>
          <p:cNvSpPr txBox="1"/>
          <p:nvPr/>
        </p:nvSpPr>
        <p:spPr>
          <a:xfrm>
            <a:off x="2033250" y="997025"/>
            <a:ext cx="919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Gaming</a:t>
            </a:r>
            <a:endParaRPr b="1">
              <a:latin typeface="Roboto"/>
              <a:ea typeface="Roboto"/>
              <a:cs typeface="Roboto"/>
              <a:sym typeface="Roboto"/>
            </a:endParaRPr>
          </a:p>
        </p:txBody>
      </p:sp>
      <p:pic>
        <p:nvPicPr>
          <p:cNvPr id="841" name="Google Shape;841;p49"/>
          <p:cNvPicPr preferRelativeResize="0"/>
          <p:nvPr/>
        </p:nvPicPr>
        <p:blipFill>
          <a:blip r:embed="rId4">
            <a:alphaModFix/>
          </a:blip>
          <a:stretch>
            <a:fillRect/>
          </a:stretch>
        </p:blipFill>
        <p:spPr>
          <a:xfrm>
            <a:off x="5531599" y="1314425"/>
            <a:ext cx="3189976" cy="3570650"/>
          </a:xfrm>
          <a:prstGeom prst="rect">
            <a:avLst/>
          </a:prstGeom>
          <a:noFill/>
          <a:ln>
            <a:noFill/>
          </a:ln>
        </p:spPr>
      </p:pic>
      <p:sp>
        <p:nvSpPr>
          <p:cNvPr id="842" name="Google Shape;842;p49"/>
          <p:cNvSpPr txBox="1"/>
          <p:nvPr/>
        </p:nvSpPr>
        <p:spPr>
          <a:xfrm>
            <a:off x="6555275" y="1018300"/>
            <a:ext cx="1305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TrueGaming</a:t>
            </a:r>
            <a:endParaRPr b="1">
              <a:latin typeface="Roboto"/>
              <a:ea typeface="Roboto"/>
              <a:cs typeface="Roboto"/>
              <a:sym typeface="Roboto"/>
            </a:endParaRPr>
          </a:p>
        </p:txBody>
      </p:sp>
      <p:pic>
        <p:nvPicPr>
          <p:cNvPr id="843" name="Google Shape;843;p49"/>
          <p:cNvPicPr preferRelativeResize="0"/>
          <p:nvPr/>
        </p:nvPicPr>
        <p:blipFill>
          <a:blip r:embed="rId5">
            <a:alphaModFix/>
          </a:blip>
          <a:stretch>
            <a:fillRect/>
          </a:stretch>
        </p:blipFill>
        <p:spPr>
          <a:xfrm>
            <a:off x="522975" y="1329625"/>
            <a:ext cx="548700" cy="548700"/>
          </a:xfrm>
          <a:prstGeom prst="rect">
            <a:avLst/>
          </a:prstGeom>
          <a:noFill/>
          <a:ln>
            <a:noFill/>
          </a:ln>
        </p:spPr>
      </p:pic>
      <p:pic>
        <p:nvPicPr>
          <p:cNvPr id="844" name="Google Shape;844;p49"/>
          <p:cNvPicPr preferRelativeResize="0"/>
          <p:nvPr/>
        </p:nvPicPr>
        <p:blipFill>
          <a:blip r:embed="rId6">
            <a:alphaModFix/>
          </a:blip>
          <a:stretch>
            <a:fillRect/>
          </a:stretch>
        </p:blipFill>
        <p:spPr>
          <a:xfrm>
            <a:off x="1101176" y="1301800"/>
            <a:ext cx="3259625" cy="3570650"/>
          </a:xfrm>
          <a:prstGeom prst="rect">
            <a:avLst/>
          </a:prstGeom>
          <a:noFill/>
          <a:ln>
            <a:noFill/>
          </a:ln>
        </p:spPr>
      </p:pic>
      <p:sp>
        <p:nvSpPr>
          <p:cNvPr id="845" name="Google Shape;845;p49"/>
          <p:cNvSpPr txBox="1"/>
          <p:nvPr>
            <p:ph idx="4294967295" type="title"/>
          </p:nvPr>
        </p:nvSpPr>
        <p:spPr>
          <a:xfrm>
            <a:off x="373350" y="410000"/>
            <a:ext cx="8458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by topics can give deeper insights</a:t>
            </a:r>
            <a:endParaRPr/>
          </a:p>
        </p:txBody>
      </p:sp>
      <p:sp>
        <p:nvSpPr>
          <p:cNvPr id="846" name="Google Shape;846;p49"/>
          <p:cNvSpPr/>
          <p:nvPr/>
        </p:nvSpPr>
        <p:spPr>
          <a:xfrm>
            <a:off x="3634800" y="1800325"/>
            <a:ext cx="573600" cy="29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1469250" y="3897550"/>
            <a:ext cx="573600" cy="900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6605425" y="2571750"/>
            <a:ext cx="573600" cy="22260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52" name="Shape 852"/>
        <p:cNvGrpSpPr/>
        <p:nvPr/>
      </p:nvGrpSpPr>
      <p:grpSpPr>
        <a:xfrm>
          <a:off x="0" y="0"/>
          <a:ext cx="0" cy="0"/>
          <a:chOff x="0" y="0"/>
          <a:chExt cx="0" cy="0"/>
        </a:xfrm>
      </p:grpSpPr>
      <p:pic>
        <p:nvPicPr>
          <p:cNvPr id="853" name="Google Shape;853;p50"/>
          <p:cNvPicPr preferRelativeResize="0"/>
          <p:nvPr/>
        </p:nvPicPr>
        <p:blipFill>
          <a:blip r:embed="rId3">
            <a:alphaModFix/>
          </a:blip>
          <a:stretch>
            <a:fillRect/>
          </a:stretch>
        </p:blipFill>
        <p:spPr>
          <a:xfrm>
            <a:off x="409675" y="941600"/>
            <a:ext cx="8422623" cy="3928650"/>
          </a:xfrm>
          <a:prstGeom prst="rect">
            <a:avLst/>
          </a:prstGeom>
          <a:noFill/>
          <a:ln>
            <a:noFill/>
          </a:ln>
        </p:spPr>
      </p:pic>
      <p:sp>
        <p:nvSpPr>
          <p:cNvPr id="854" name="Google Shape;854;p50"/>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can identify Community Health</a:t>
            </a:r>
            <a:endParaRPr/>
          </a:p>
        </p:txBody>
      </p:sp>
      <p:sp>
        <p:nvSpPr>
          <p:cNvPr id="855" name="Google Shape;855;p50"/>
          <p:cNvSpPr txBox="1"/>
          <p:nvPr>
            <p:ph idx="12" type="sldNum"/>
          </p:nvPr>
        </p:nvSpPr>
        <p:spPr>
          <a:xfrm>
            <a:off x="8488831" y="480664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10</a:t>
            </a:r>
            <a:endParaRPr>
              <a:solidFill>
                <a:srgbClr val="FFFFFF"/>
              </a:solidFill>
            </a:endParaRPr>
          </a:p>
        </p:txBody>
      </p:sp>
      <p:sp>
        <p:nvSpPr>
          <p:cNvPr id="856" name="Google Shape;856;p50"/>
          <p:cNvSpPr txBox="1"/>
          <p:nvPr>
            <p:ph idx="12" type="sldNum"/>
          </p:nvPr>
        </p:nvSpPr>
        <p:spPr>
          <a:xfrm>
            <a:off x="8473306" y="48368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rPr>
              <a:t>7</a:t>
            </a:r>
            <a:endParaRPr>
              <a:solidFill>
                <a:srgbClr val="F3F3F3"/>
              </a:solidFill>
            </a:endParaRPr>
          </a:p>
        </p:txBody>
      </p:sp>
      <p:pic>
        <p:nvPicPr>
          <p:cNvPr id="857" name="Google Shape;857;p50"/>
          <p:cNvPicPr preferRelativeResize="0"/>
          <p:nvPr/>
        </p:nvPicPr>
        <p:blipFill>
          <a:blip r:embed="rId4">
            <a:alphaModFix/>
          </a:blip>
          <a:stretch>
            <a:fillRect/>
          </a:stretch>
        </p:blipFill>
        <p:spPr>
          <a:xfrm>
            <a:off x="879478" y="3923286"/>
            <a:ext cx="1100947" cy="825700"/>
          </a:xfrm>
          <a:prstGeom prst="rect">
            <a:avLst/>
          </a:prstGeom>
          <a:noFill/>
          <a:ln>
            <a:noFill/>
          </a:ln>
        </p:spPr>
      </p:pic>
      <p:pic>
        <p:nvPicPr>
          <p:cNvPr id="858" name="Google Shape;858;p50"/>
          <p:cNvPicPr preferRelativeResize="0"/>
          <p:nvPr/>
        </p:nvPicPr>
        <p:blipFill>
          <a:blip r:embed="rId5">
            <a:alphaModFix/>
          </a:blip>
          <a:stretch>
            <a:fillRect/>
          </a:stretch>
        </p:blipFill>
        <p:spPr>
          <a:xfrm>
            <a:off x="7796943" y="3452800"/>
            <a:ext cx="940675" cy="1322400"/>
          </a:xfrm>
          <a:prstGeom prst="rect">
            <a:avLst/>
          </a:prstGeom>
          <a:noFill/>
          <a:ln>
            <a:noFill/>
          </a:ln>
        </p:spPr>
      </p:pic>
      <p:pic>
        <p:nvPicPr>
          <p:cNvPr id="859" name="Google Shape;859;p50"/>
          <p:cNvPicPr preferRelativeResize="0"/>
          <p:nvPr/>
        </p:nvPicPr>
        <p:blipFill>
          <a:blip r:embed="rId6">
            <a:alphaModFix/>
          </a:blip>
          <a:stretch>
            <a:fillRect/>
          </a:stretch>
        </p:blipFill>
        <p:spPr>
          <a:xfrm>
            <a:off x="3841875" y="3934850"/>
            <a:ext cx="661875" cy="661875"/>
          </a:xfrm>
          <a:prstGeom prst="rect">
            <a:avLst/>
          </a:prstGeom>
          <a:noFill/>
          <a:ln>
            <a:noFill/>
          </a:ln>
        </p:spPr>
      </p:pic>
      <p:pic>
        <p:nvPicPr>
          <p:cNvPr id="860" name="Google Shape;860;p50"/>
          <p:cNvPicPr preferRelativeResize="0"/>
          <p:nvPr/>
        </p:nvPicPr>
        <p:blipFill>
          <a:blip r:embed="rId7">
            <a:alphaModFix/>
          </a:blip>
          <a:stretch>
            <a:fillRect/>
          </a:stretch>
        </p:blipFill>
        <p:spPr>
          <a:xfrm>
            <a:off x="2390775" y="3907411"/>
            <a:ext cx="825700" cy="825700"/>
          </a:xfrm>
          <a:prstGeom prst="rect">
            <a:avLst/>
          </a:prstGeom>
          <a:noFill/>
          <a:ln>
            <a:noFill/>
          </a:ln>
        </p:spPr>
      </p:pic>
      <p:pic>
        <p:nvPicPr>
          <p:cNvPr id="861" name="Google Shape;861;p50"/>
          <p:cNvPicPr preferRelativeResize="0"/>
          <p:nvPr/>
        </p:nvPicPr>
        <p:blipFill rotWithShape="1">
          <a:blip r:embed="rId8">
            <a:alphaModFix/>
          </a:blip>
          <a:srcRect b="11847" l="0" r="0" t="0"/>
          <a:stretch/>
        </p:blipFill>
        <p:spPr>
          <a:xfrm>
            <a:off x="5027126" y="3891149"/>
            <a:ext cx="1019987" cy="749275"/>
          </a:xfrm>
          <a:prstGeom prst="rect">
            <a:avLst/>
          </a:prstGeom>
          <a:noFill/>
          <a:ln>
            <a:noFill/>
          </a:ln>
        </p:spPr>
      </p:pic>
      <p:pic>
        <p:nvPicPr>
          <p:cNvPr id="862" name="Google Shape;862;p50"/>
          <p:cNvPicPr preferRelativeResize="0"/>
          <p:nvPr/>
        </p:nvPicPr>
        <p:blipFill>
          <a:blip r:embed="rId9">
            <a:alphaModFix/>
          </a:blip>
          <a:stretch>
            <a:fillRect/>
          </a:stretch>
        </p:blipFill>
        <p:spPr>
          <a:xfrm>
            <a:off x="6315425" y="3821800"/>
            <a:ext cx="1229575" cy="825700"/>
          </a:xfrm>
          <a:prstGeom prst="rect">
            <a:avLst/>
          </a:prstGeom>
          <a:noFill/>
          <a:ln>
            <a:noFill/>
          </a:ln>
        </p:spPr>
      </p:pic>
      <p:sp>
        <p:nvSpPr>
          <p:cNvPr id="863" name="Google Shape;863;p50"/>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864" name="Google Shape;864;p50"/>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865" name="Google Shape;865;p50"/>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69" name="Shape 869"/>
        <p:cNvGrpSpPr/>
        <p:nvPr/>
      </p:nvGrpSpPr>
      <p:grpSpPr>
        <a:xfrm>
          <a:off x="0" y="0"/>
          <a:ext cx="0" cy="0"/>
          <a:chOff x="0" y="0"/>
          <a:chExt cx="0" cy="0"/>
        </a:xfrm>
      </p:grpSpPr>
      <p:sp>
        <p:nvSpPr>
          <p:cNvPr id="870" name="Google Shape;870;p51"/>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can identify Community Health</a:t>
            </a:r>
            <a:endParaRPr/>
          </a:p>
        </p:txBody>
      </p:sp>
      <p:sp>
        <p:nvSpPr>
          <p:cNvPr id="871" name="Google Shape;871;p51"/>
          <p:cNvSpPr txBox="1"/>
          <p:nvPr>
            <p:ph idx="12" type="sldNum"/>
          </p:nvPr>
        </p:nvSpPr>
        <p:spPr>
          <a:xfrm>
            <a:off x="8488831" y="480664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10</a:t>
            </a:r>
            <a:endParaRPr>
              <a:solidFill>
                <a:srgbClr val="FFFFFF"/>
              </a:solidFill>
            </a:endParaRPr>
          </a:p>
        </p:txBody>
      </p:sp>
      <p:pic>
        <p:nvPicPr>
          <p:cNvPr id="872" name="Google Shape;872;p51"/>
          <p:cNvPicPr preferRelativeResize="0"/>
          <p:nvPr/>
        </p:nvPicPr>
        <p:blipFill>
          <a:blip r:embed="rId4">
            <a:alphaModFix/>
          </a:blip>
          <a:stretch>
            <a:fillRect/>
          </a:stretch>
        </p:blipFill>
        <p:spPr>
          <a:xfrm>
            <a:off x="152400" y="1904958"/>
            <a:ext cx="4380725" cy="2528467"/>
          </a:xfrm>
          <a:prstGeom prst="rect">
            <a:avLst/>
          </a:prstGeom>
          <a:noFill/>
          <a:ln>
            <a:noFill/>
          </a:ln>
        </p:spPr>
      </p:pic>
      <p:pic>
        <p:nvPicPr>
          <p:cNvPr id="873" name="Google Shape;873;p51"/>
          <p:cNvPicPr preferRelativeResize="0"/>
          <p:nvPr/>
        </p:nvPicPr>
        <p:blipFill>
          <a:blip r:embed="rId5">
            <a:alphaModFix/>
          </a:blip>
          <a:stretch>
            <a:fillRect/>
          </a:stretch>
        </p:blipFill>
        <p:spPr>
          <a:xfrm>
            <a:off x="4914050" y="1847800"/>
            <a:ext cx="4123465" cy="2528476"/>
          </a:xfrm>
          <a:prstGeom prst="rect">
            <a:avLst/>
          </a:prstGeom>
          <a:noFill/>
          <a:ln>
            <a:noFill/>
          </a:ln>
        </p:spPr>
      </p:pic>
      <p:sp>
        <p:nvSpPr>
          <p:cNvPr id="874" name="Google Shape;874;p51"/>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875" name="Google Shape;875;p51"/>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876" name="Google Shape;876;p51"/>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Questions</a:t>
            </a:r>
            <a:endParaRPr/>
          </a:p>
        </p:txBody>
      </p:sp>
      <p:sp>
        <p:nvSpPr>
          <p:cNvPr id="112" name="Google Shape;112;p16"/>
          <p:cNvSpPr txBox="1"/>
          <p:nvPr/>
        </p:nvSpPr>
        <p:spPr>
          <a:xfrm>
            <a:off x="373050" y="1103900"/>
            <a:ext cx="8273400" cy="3760500"/>
          </a:xfrm>
          <a:prstGeom prst="rect">
            <a:avLst/>
          </a:prstGeom>
          <a:noFill/>
          <a:ln>
            <a:noFill/>
          </a:ln>
        </p:spPr>
        <p:txBody>
          <a:bodyPr anchorCtr="0" anchor="t" bIns="91425" lIns="91425" spcFirstLastPara="1" rIns="91425" wrap="square" tIns="91425">
            <a:noAutofit/>
          </a:bodyPr>
          <a:lstStyle/>
          <a:p>
            <a:pPr indent="-342900" lvl="0" marL="457200" rtl="0" algn="l">
              <a:lnSpc>
                <a:spcPct val="120000"/>
              </a:lnSpc>
              <a:spcBef>
                <a:spcPts val="600"/>
              </a:spcBef>
              <a:spcAft>
                <a:spcPts val="0"/>
              </a:spcAft>
              <a:buSzPts val="1800"/>
              <a:buFont typeface="Roboto"/>
              <a:buChar char="●"/>
            </a:pPr>
            <a:r>
              <a:rPr lang="en" sz="1800">
                <a:latin typeface="Roboto"/>
                <a:ea typeface="Roboto"/>
                <a:cs typeface="Roboto"/>
                <a:sym typeface="Roboto"/>
              </a:rPr>
              <a:t>How do we measure community health?</a:t>
            </a:r>
            <a:endParaRPr sz="1800">
              <a:latin typeface="Roboto"/>
              <a:ea typeface="Roboto"/>
              <a:cs typeface="Roboto"/>
              <a:sym typeface="Roboto"/>
            </a:endParaRPr>
          </a:p>
          <a:p>
            <a:pPr indent="-342900" lvl="0" marL="457200" rtl="0" algn="l">
              <a:lnSpc>
                <a:spcPct val="120000"/>
              </a:lnSpc>
              <a:spcBef>
                <a:spcPts val="0"/>
              </a:spcBef>
              <a:spcAft>
                <a:spcPts val="0"/>
              </a:spcAft>
              <a:buSzPts val="1800"/>
              <a:buFont typeface="Roboto"/>
              <a:buChar char="●"/>
            </a:pPr>
            <a:r>
              <a:rPr lang="en" sz="1800">
                <a:latin typeface="Roboto"/>
                <a:ea typeface="Roboto"/>
                <a:cs typeface="Roboto"/>
                <a:sym typeface="Roboto"/>
              </a:rPr>
              <a:t>How do we detect online harms?</a:t>
            </a:r>
            <a:endParaRPr sz="1800">
              <a:latin typeface="Roboto"/>
              <a:ea typeface="Roboto"/>
              <a:cs typeface="Roboto"/>
              <a:sym typeface="Roboto"/>
            </a:endParaRPr>
          </a:p>
          <a:p>
            <a:pPr indent="-342900" lvl="0" marL="457200" rtl="0" algn="l">
              <a:lnSpc>
                <a:spcPct val="120000"/>
              </a:lnSpc>
              <a:spcBef>
                <a:spcPts val="0"/>
              </a:spcBef>
              <a:spcAft>
                <a:spcPts val="0"/>
              </a:spcAft>
              <a:buSzPts val="1800"/>
              <a:buFont typeface="Roboto"/>
              <a:buChar char="●"/>
            </a:pPr>
            <a:r>
              <a:rPr lang="en" sz="1800">
                <a:latin typeface="Roboto"/>
                <a:ea typeface="Roboto"/>
                <a:cs typeface="Roboto"/>
                <a:sym typeface="Roboto"/>
              </a:rPr>
              <a:t>What is the impact of online harms on communities?</a:t>
            </a:r>
            <a:endParaRPr sz="1800">
              <a:latin typeface="Roboto"/>
              <a:ea typeface="Roboto"/>
              <a:cs typeface="Roboto"/>
              <a:sym typeface="Roboto"/>
            </a:endParaRPr>
          </a:p>
          <a:p>
            <a:pPr indent="0" lvl="0" marL="0" rtl="0" algn="l">
              <a:lnSpc>
                <a:spcPct val="120000"/>
              </a:lnSpc>
              <a:spcBef>
                <a:spcPts val="600"/>
              </a:spcBef>
              <a:spcAft>
                <a:spcPts val="0"/>
              </a:spcAft>
              <a:buNone/>
            </a:pPr>
            <a:r>
              <a:t/>
            </a:r>
            <a:endParaRPr sz="1800">
              <a:latin typeface="Roboto"/>
              <a:ea typeface="Roboto"/>
              <a:cs typeface="Roboto"/>
              <a:sym typeface="Roboto"/>
            </a:endParaRPr>
          </a:p>
          <a:p>
            <a:pPr indent="0" lvl="0" marL="0" rtl="0" algn="l">
              <a:lnSpc>
                <a:spcPct val="120000"/>
              </a:lnSpc>
              <a:spcBef>
                <a:spcPts val="600"/>
              </a:spcBef>
              <a:spcAft>
                <a:spcPts val="0"/>
              </a:spcAft>
              <a:buNone/>
            </a:pPr>
            <a:r>
              <a:t/>
            </a:r>
            <a:endParaRPr sz="1800">
              <a:latin typeface="Roboto"/>
              <a:ea typeface="Roboto"/>
              <a:cs typeface="Roboto"/>
              <a:sym typeface="Roboto"/>
            </a:endParaRPr>
          </a:p>
        </p:txBody>
      </p:sp>
      <p:sp>
        <p:nvSpPr>
          <p:cNvPr id="113" name="Google Shape;113;p16"/>
          <p:cNvSpPr txBox="1"/>
          <p:nvPr>
            <p:ph idx="4294967295" type="title"/>
          </p:nvPr>
        </p:nvSpPr>
        <p:spPr>
          <a:xfrm>
            <a:off x="311700" y="25717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Capstone Project Objectives</a:t>
            </a:r>
            <a:endParaRPr/>
          </a:p>
          <a:p>
            <a:pPr indent="0" lvl="0" marL="0" rtl="0" algn="l">
              <a:spcBef>
                <a:spcPts val="1000"/>
              </a:spcBef>
              <a:spcAft>
                <a:spcPts val="0"/>
              </a:spcAft>
              <a:buNone/>
            </a:pPr>
            <a:r>
              <a:t/>
            </a:r>
            <a:endParaRPr sz="500"/>
          </a:p>
          <a:p>
            <a:pPr indent="-342900" lvl="0" marL="457200" rtl="0" algn="l">
              <a:lnSpc>
                <a:spcPct val="120000"/>
              </a:lnSpc>
              <a:spcBef>
                <a:spcPts val="1000"/>
              </a:spcBef>
              <a:spcAft>
                <a:spcPts val="0"/>
              </a:spcAft>
              <a:buClr>
                <a:srgbClr val="000000"/>
              </a:buClr>
              <a:buSzPts val="1800"/>
              <a:buChar char="●"/>
            </a:pPr>
            <a:r>
              <a:rPr lang="en" sz="1800">
                <a:solidFill>
                  <a:srgbClr val="000000"/>
                </a:solidFill>
              </a:rPr>
              <a:t>Community Health Toolkit</a:t>
            </a:r>
            <a:endParaRPr sz="1800">
              <a:solidFill>
                <a:srgbClr val="000000"/>
              </a:solidFill>
            </a:endParaRPr>
          </a:p>
          <a:p>
            <a:pPr indent="-342900" lvl="1" marL="914400" rtl="0" algn="l">
              <a:lnSpc>
                <a:spcPct val="120000"/>
              </a:lnSpc>
              <a:spcBef>
                <a:spcPts val="0"/>
              </a:spcBef>
              <a:spcAft>
                <a:spcPts val="0"/>
              </a:spcAft>
              <a:buClr>
                <a:srgbClr val="000000"/>
              </a:buClr>
              <a:buSzPts val="1800"/>
              <a:buChar char="○"/>
            </a:pPr>
            <a:r>
              <a:rPr lang="en" sz="1800">
                <a:solidFill>
                  <a:srgbClr val="000000"/>
                </a:solidFill>
              </a:rPr>
              <a:t>Levels of overall toxicity and sentiment</a:t>
            </a:r>
            <a:endParaRPr sz="1800">
              <a:solidFill>
                <a:srgbClr val="000000"/>
              </a:solidFill>
            </a:endParaRPr>
          </a:p>
          <a:p>
            <a:pPr indent="-342900" lvl="1" marL="914400" rtl="0" algn="l">
              <a:lnSpc>
                <a:spcPct val="120000"/>
              </a:lnSpc>
              <a:spcBef>
                <a:spcPts val="0"/>
              </a:spcBef>
              <a:spcAft>
                <a:spcPts val="0"/>
              </a:spcAft>
              <a:buClr>
                <a:srgbClr val="000000"/>
              </a:buClr>
              <a:buSzPts val="1800"/>
              <a:buChar char="○"/>
            </a:pPr>
            <a:r>
              <a:rPr lang="en" sz="1800">
                <a:solidFill>
                  <a:srgbClr val="000000"/>
                </a:solidFill>
              </a:rPr>
              <a:t>Effect of toxicity on</a:t>
            </a:r>
            <a:r>
              <a:rPr lang="en" sz="1800">
                <a:solidFill>
                  <a:srgbClr val="000000"/>
                </a:solidFill>
              </a:rPr>
              <a:t> user activity and churn</a:t>
            </a:r>
            <a:endParaRPr sz="1800">
              <a:solidFill>
                <a:srgbClr val="000000"/>
              </a:solidFill>
            </a:endParaRPr>
          </a:p>
          <a:p>
            <a:pPr indent="-342900" lvl="1" marL="914400" rtl="0" algn="l">
              <a:lnSpc>
                <a:spcPct val="120000"/>
              </a:lnSpc>
              <a:spcBef>
                <a:spcPts val="0"/>
              </a:spcBef>
              <a:spcAft>
                <a:spcPts val="0"/>
              </a:spcAft>
              <a:buClr>
                <a:srgbClr val="000000"/>
              </a:buClr>
              <a:buSzPts val="1800"/>
              <a:buChar char="○"/>
            </a:pPr>
            <a:r>
              <a:rPr lang="en" sz="1800">
                <a:solidFill>
                  <a:srgbClr val="000000"/>
                </a:solidFill>
              </a:rPr>
              <a:t>Community response to toxic comments</a:t>
            </a:r>
            <a:endParaRPr sz="1800">
              <a:solidFill>
                <a:srgbClr val="000000"/>
              </a:solidFill>
            </a:endParaRPr>
          </a:p>
          <a:p>
            <a:pPr indent="0" lvl="0" marL="0" rtl="0" algn="l">
              <a:lnSpc>
                <a:spcPct val="120000"/>
              </a:lnSpc>
              <a:spcBef>
                <a:spcPts val="600"/>
              </a:spcBef>
              <a:spcAft>
                <a:spcPts val="0"/>
              </a:spcAft>
              <a:buNone/>
            </a:pPr>
            <a:r>
              <a:t/>
            </a:r>
            <a:endParaRPr sz="3700">
              <a:solidFill>
                <a:srgbClr val="000000"/>
              </a:solidFill>
            </a:endParaRPr>
          </a:p>
        </p:txBody>
      </p:sp>
      <p:pic>
        <p:nvPicPr>
          <p:cNvPr id="114" name="Google Shape;114;p16"/>
          <p:cNvPicPr preferRelativeResize="0"/>
          <p:nvPr/>
        </p:nvPicPr>
        <p:blipFill>
          <a:blip r:embed="rId3">
            <a:alphaModFix/>
          </a:blip>
          <a:stretch>
            <a:fillRect/>
          </a:stretch>
        </p:blipFill>
        <p:spPr>
          <a:xfrm>
            <a:off x="6698700" y="409988"/>
            <a:ext cx="2133600" cy="428625"/>
          </a:xfrm>
          <a:prstGeom prst="rect">
            <a:avLst/>
          </a:prstGeom>
          <a:noFill/>
          <a:ln>
            <a:noFill/>
          </a:ln>
        </p:spPr>
      </p:pic>
      <p:pic>
        <p:nvPicPr>
          <p:cNvPr id="115" name="Google Shape;115;p16"/>
          <p:cNvPicPr preferRelativeResize="0"/>
          <p:nvPr/>
        </p:nvPicPr>
        <p:blipFill>
          <a:blip r:embed="rId4">
            <a:alphaModFix/>
          </a:blip>
          <a:stretch>
            <a:fillRect/>
          </a:stretch>
        </p:blipFill>
        <p:spPr>
          <a:xfrm>
            <a:off x="7191300" y="2509900"/>
            <a:ext cx="1455150" cy="1091350"/>
          </a:xfrm>
          <a:prstGeom prst="rect">
            <a:avLst/>
          </a:prstGeom>
          <a:noFill/>
          <a:ln>
            <a:noFill/>
          </a:ln>
        </p:spPr>
      </p:pic>
      <p:sp>
        <p:nvSpPr>
          <p:cNvPr id="116" name="Google Shape;116;p16"/>
          <p:cNvSpPr txBox="1"/>
          <p:nvPr>
            <p:ph idx="12" type="sldNum"/>
          </p:nvPr>
        </p:nvSpPr>
        <p:spPr>
          <a:xfrm>
            <a:off x="8473031" y="4833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4</a:t>
            </a:r>
            <a:endParaRPr>
              <a:solidFill>
                <a:srgbClr val="FFFFFF"/>
              </a:solidFill>
            </a:endParaRPr>
          </a:p>
        </p:txBody>
      </p:sp>
      <p:sp>
        <p:nvSpPr>
          <p:cNvPr id="117" name="Google Shape;117;p16"/>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b="1" lang="en">
                <a:solidFill>
                  <a:schemeClr val="lt1"/>
                </a:solidFill>
                <a:latin typeface="Roboto"/>
                <a:ea typeface="Roboto"/>
                <a:cs typeface="Roboto"/>
                <a:sym typeface="Roboto"/>
              </a:rPr>
              <a:t>Introduction</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0" name="Shape 880"/>
        <p:cNvGrpSpPr/>
        <p:nvPr/>
      </p:nvGrpSpPr>
      <p:grpSpPr>
        <a:xfrm>
          <a:off x="0" y="0"/>
          <a:ext cx="0" cy="0"/>
          <a:chOff x="0" y="0"/>
          <a:chExt cx="0" cy="0"/>
        </a:xfrm>
      </p:grpSpPr>
      <p:sp>
        <p:nvSpPr>
          <p:cNvPr id="881" name="Google Shape;881;p5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2" name="Google Shape;882;p52"/>
          <p:cNvPicPr preferRelativeResize="0"/>
          <p:nvPr/>
        </p:nvPicPr>
        <p:blipFill>
          <a:blip r:embed="rId3">
            <a:alphaModFix/>
          </a:blip>
          <a:stretch>
            <a:fillRect/>
          </a:stretch>
        </p:blipFill>
        <p:spPr>
          <a:xfrm>
            <a:off x="1467822" y="1737322"/>
            <a:ext cx="5994351" cy="3052599"/>
          </a:xfrm>
          <a:prstGeom prst="rect">
            <a:avLst/>
          </a:prstGeom>
          <a:noFill/>
          <a:ln>
            <a:noFill/>
          </a:ln>
        </p:spPr>
      </p:pic>
      <p:sp>
        <p:nvSpPr>
          <p:cNvPr id="883" name="Google Shape;883;p52"/>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can identify Community Health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7" name="Shape 887"/>
        <p:cNvGrpSpPr/>
        <p:nvPr/>
      </p:nvGrpSpPr>
      <p:grpSpPr>
        <a:xfrm>
          <a:off x="0" y="0"/>
          <a:ext cx="0" cy="0"/>
          <a:chOff x="0" y="0"/>
          <a:chExt cx="0" cy="0"/>
        </a:xfrm>
      </p:grpSpPr>
      <p:pic>
        <p:nvPicPr>
          <p:cNvPr id="888" name="Google Shape;888;p53"/>
          <p:cNvPicPr preferRelativeResize="0"/>
          <p:nvPr/>
        </p:nvPicPr>
        <p:blipFill>
          <a:blip r:embed="rId3">
            <a:alphaModFix/>
          </a:blip>
          <a:stretch>
            <a:fillRect/>
          </a:stretch>
        </p:blipFill>
        <p:spPr>
          <a:xfrm>
            <a:off x="373350" y="1018150"/>
            <a:ext cx="8310275" cy="3894926"/>
          </a:xfrm>
          <a:prstGeom prst="rect">
            <a:avLst/>
          </a:prstGeom>
          <a:noFill/>
          <a:ln>
            <a:noFill/>
          </a:ln>
        </p:spPr>
      </p:pic>
      <p:sp>
        <p:nvSpPr>
          <p:cNvPr id="889" name="Google Shape;889;p53"/>
          <p:cNvSpPr txBox="1"/>
          <p:nvPr>
            <p:ph idx="4294967295" type="title"/>
          </p:nvPr>
        </p:nvSpPr>
        <p:spPr>
          <a:xfrm>
            <a:off x="373350" y="410000"/>
            <a:ext cx="8458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Toxicity Trends can indicate Community Health</a:t>
            </a:r>
            <a:endParaRPr/>
          </a:p>
        </p:txBody>
      </p:sp>
      <p:sp>
        <p:nvSpPr>
          <p:cNvPr id="890" name="Google Shape;890;p53"/>
          <p:cNvSpPr txBox="1"/>
          <p:nvPr>
            <p:ph idx="12" type="sldNum"/>
          </p:nvPr>
        </p:nvSpPr>
        <p:spPr>
          <a:xfrm>
            <a:off x="8473306" y="48368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rPr>
              <a:t>9</a:t>
            </a:r>
            <a:endParaRPr>
              <a:solidFill>
                <a:srgbClr val="F3F3F3"/>
              </a:solidFill>
            </a:endParaRPr>
          </a:p>
        </p:txBody>
      </p:sp>
      <p:pic>
        <p:nvPicPr>
          <p:cNvPr id="891" name="Google Shape;891;p53"/>
          <p:cNvPicPr preferRelativeResize="0"/>
          <p:nvPr/>
        </p:nvPicPr>
        <p:blipFill>
          <a:blip r:embed="rId4">
            <a:alphaModFix/>
          </a:blip>
          <a:stretch>
            <a:fillRect/>
          </a:stretch>
        </p:blipFill>
        <p:spPr>
          <a:xfrm>
            <a:off x="984253" y="2733675"/>
            <a:ext cx="1100947" cy="825700"/>
          </a:xfrm>
          <a:prstGeom prst="rect">
            <a:avLst/>
          </a:prstGeom>
          <a:noFill/>
          <a:ln>
            <a:noFill/>
          </a:ln>
        </p:spPr>
      </p:pic>
      <p:pic>
        <p:nvPicPr>
          <p:cNvPr id="892" name="Google Shape;892;p53"/>
          <p:cNvPicPr preferRelativeResize="0"/>
          <p:nvPr/>
        </p:nvPicPr>
        <p:blipFill>
          <a:blip r:embed="rId5">
            <a:alphaModFix/>
          </a:blip>
          <a:stretch>
            <a:fillRect/>
          </a:stretch>
        </p:blipFill>
        <p:spPr>
          <a:xfrm>
            <a:off x="7619649" y="2944800"/>
            <a:ext cx="940675" cy="1322400"/>
          </a:xfrm>
          <a:prstGeom prst="rect">
            <a:avLst/>
          </a:prstGeom>
          <a:noFill/>
          <a:ln>
            <a:noFill/>
          </a:ln>
        </p:spPr>
      </p:pic>
      <p:pic>
        <p:nvPicPr>
          <p:cNvPr id="893" name="Google Shape;893;p53"/>
          <p:cNvPicPr preferRelativeResize="0"/>
          <p:nvPr/>
        </p:nvPicPr>
        <p:blipFill>
          <a:blip r:embed="rId6">
            <a:alphaModFix/>
          </a:blip>
          <a:stretch>
            <a:fillRect/>
          </a:stretch>
        </p:blipFill>
        <p:spPr>
          <a:xfrm>
            <a:off x="3689475" y="2439425"/>
            <a:ext cx="661875" cy="661875"/>
          </a:xfrm>
          <a:prstGeom prst="rect">
            <a:avLst/>
          </a:prstGeom>
          <a:noFill/>
          <a:ln>
            <a:noFill/>
          </a:ln>
        </p:spPr>
      </p:pic>
      <p:pic>
        <p:nvPicPr>
          <p:cNvPr id="894" name="Google Shape;894;p53"/>
          <p:cNvPicPr preferRelativeResize="0"/>
          <p:nvPr/>
        </p:nvPicPr>
        <p:blipFill>
          <a:blip r:embed="rId7">
            <a:alphaModFix/>
          </a:blip>
          <a:stretch>
            <a:fillRect/>
          </a:stretch>
        </p:blipFill>
        <p:spPr>
          <a:xfrm>
            <a:off x="2362200" y="2725331"/>
            <a:ext cx="825700" cy="825700"/>
          </a:xfrm>
          <a:prstGeom prst="rect">
            <a:avLst/>
          </a:prstGeom>
          <a:noFill/>
          <a:ln>
            <a:noFill/>
          </a:ln>
        </p:spPr>
      </p:pic>
      <p:pic>
        <p:nvPicPr>
          <p:cNvPr id="895" name="Google Shape;895;p53"/>
          <p:cNvPicPr preferRelativeResize="0"/>
          <p:nvPr/>
        </p:nvPicPr>
        <p:blipFill rotWithShape="1">
          <a:blip r:embed="rId8">
            <a:alphaModFix/>
          </a:blip>
          <a:srcRect b="11847" l="0" r="0" t="0"/>
          <a:stretch/>
        </p:blipFill>
        <p:spPr>
          <a:xfrm>
            <a:off x="6191288" y="1958299"/>
            <a:ext cx="1019987" cy="749275"/>
          </a:xfrm>
          <a:prstGeom prst="rect">
            <a:avLst/>
          </a:prstGeom>
          <a:noFill/>
          <a:ln>
            <a:noFill/>
          </a:ln>
        </p:spPr>
      </p:pic>
      <p:pic>
        <p:nvPicPr>
          <p:cNvPr id="896" name="Google Shape;896;p53"/>
          <p:cNvPicPr preferRelativeResize="0"/>
          <p:nvPr/>
        </p:nvPicPr>
        <p:blipFill>
          <a:blip r:embed="rId9">
            <a:alphaModFix/>
          </a:blip>
          <a:stretch>
            <a:fillRect/>
          </a:stretch>
        </p:blipFill>
        <p:spPr>
          <a:xfrm>
            <a:off x="4753375" y="2885733"/>
            <a:ext cx="1229575" cy="825700"/>
          </a:xfrm>
          <a:prstGeom prst="rect">
            <a:avLst/>
          </a:prstGeom>
          <a:noFill/>
          <a:ln>
            <a:noFill/>
          </a:ln>
        </p:spPr>
      </p:pic>
      <p:sp>
        <p:nvSpPr>
          <p:cNvPr id="897" name="Google Shape;897;p53"/>
          <p:cNvSpPr/>
          <p:nvPr/>
        </p:nvSpPr>
        <p:spPr>
          <a:xfrm>
            <a:off x="2140525" y="1941425"/>
            <a:ext cx="1229700" cy="2750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7474525" y="1941425"/>
            <a:ext cx="1229700" cy="2750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6087497" y="1488400"/>
            <a:ext cx="1229700" cy="327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3407350" y="1488400"/>
            <a:ext cx="1229700" cy="327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4759878" y="1488397"/>
            <a:ext cx="1229700" cy="327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903" name="Google Shape;903;p53"/>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904" name="Google Shape;904;p53"/>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
        <p:nvSpPr>
          <p:cNvPr id="905" name="Google Shape;905;p53"/>
          <p:cNvSpPr/>
          <p:nvPr/>
        </p:nvSpPr>
        <p:spPr>
          <a:xfrm>
            <a:off x="861000" y="1706750"/>
            <a:ext cx="1229700" cy="3061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txBox="1"/>
          <p:nvPr/>
        </p:nvSpPr>
        <p:spPr>
          <a:xfrm>
            <a:off x="952997" y="914222"/>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(number of toxic comments / total number of comments)</a:t>
            </a:r>
            <a:endParaRPr b="1" sz="900">
              <a:latin typeface="Roboto"/>
              <a:ea typeface="Roboto"/>
              <a:cs typeface="Roboto"/>
              <a:sym typeface="Roboto"/>
            </a:endParaRPr>
          </a:p>
        </p:txBody>
      </p:sp>
      <p:sp>
        <p:nvSpPr>
          <p:cNvPr id="907" name="Google Shape;907;p53"/>
          <p:cNvSpPr/>
          <p:nvPr/>
        </p:nvSpPr>
        <p:spPr>
          <a:xfrm>
            <a:off x="303650" y="983100"/>
            <a:ext cx="8646600" cy="389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8" name="Google Shape;908;p53"/>
          <p:cNvPicPr preferRelativeResize="0"/>
          <p:nvPr/>
        </p:nvPicPr>
        <p:blipFill>
          <a:blip r:embed="rId10">
            <a:alphaModFix amt="90000"/>
          </a:blip>
          <a:stretch>
            <a:fillRect/>
          </a:stretch>
        </p:blipFill>
        <p:spPr>
          <a:xfrm>
            <a:off x="5659425" y="1277900"/>
            <a:ext cx="2973225" cy="3526500"/>
          </a:xfrm>
          <a:prstGeom prst="rect">
            <a:avLst/>
          </a:prstGeom>
          <a:noFill/>
          <a:ln cap="flat" cmpd="sng" w="9525">
            <a:solidFill>
              <a:schemeClr val="dk2"/>
            </a:solidFill>
            <a:prstDash val="solid"/>
            <a:round/>
            <a:headEnd len="sm" w="sm" type="none"/>
            <a:tailEnd len="sm" w="sm" type="none"/>
          </a:ln>
        </p:spPr>
      </p:pic>
      <p:pic>
        <p:nvPicPr>
          <p:cNvPr id="909" name="Google Shape;909;p53"/>
          <p:cNvPicPr preferRelativeResize="0"/>
          <p:nvPr/>
        </p:nvPicPr>
        <p:blipFill>
          <a:blip r:embed="rId11">
            <a:alphaModFix amt="90000"/>
          </a:blip>
          <a:stretch>
            <a:fillRect/>
          </a:stretch>
        </p:blipFill>
        <p:spPr>
          <a:xfrm>
            <a:off x="1132875" y="1315574"/>
            <a:ext cx="2973226" cy="3526500"/>
          </a:xfrm>
          <a:prstGeom prst="rect">
            <a:avLst/>
          </a:prstGeom>
          <a:noFill/>
          <a:ln cap="flat" cmpd="sng" w="9525">
            <a:solidFill>
              <a:schemeClr val="dk2"/>
            </a:solidFill>
            <a:prstDash val="solid"/>
            <a:round/>
            <a:headEnd len="sm" w="sm" type="none"/>
            <a:tailEnd len="sm" w="sm" type="none"/>
          </a:ln>
        </p:spPr>
      </p:pic>
      <p:sp>
        <p:nvSpPr>
          <p:cNvPr id="910" name="Google Shape;910;p53"/>
          <p:cNvSpPr/>
          <p:nvPr/>
        </p:nvSpPr>
        <p:spPr>
          <a:xfrm>
            <a:off x="3406200" y="1724125"/>
            <a:ext cx="573600" cy="29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7933947" y="3519801"/>
            <a:ext cx="573600" cy="1202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txBox="1"/>
          <p:nvPr/>
        </p:nvSpPr>
        <p:spPr>
          <a:xfrm>
            <a:off x="5539114" y="1610730"/>
            <a:ext cx="1147800" cy="1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913" name="Google Shape;913;p53"/>
          <p:cNvPicPr preferRelativeResize="0"/>
          <p:nvPr/>
        </p:nvPicPr>
        <p:blipFill>
          <a:blip r:embed="rId5">
            <a:alphaModFix/>
          </a:blip>
          <a:stretch>
            <a:fillRect/>
          </a:stretch>
        </p:blipFill>
        <p:spPr>
          <a:xfrm>
            <a:off x="5045609" y="1313758"/>
            <a:ext cx="468382" cy="658614"/>
          </a:xfrm>
          <a:prstGeom prst="rect">
            <a:avLst/>
          </a:prstGeom>
          <a:noFill/>
          <a:ln>
            <a:noFill/>
          </a:ln>
        </p:spPr>
      </p:pic>
      <p:pic>
        <p:nvPicPr>
          <p:cNvPr id="914" name="Google Shape;914;p53"/>
          <p:cNvPicPr preferRelativeResize="0"/>
          <p:nvPr/>
        </p:nvPicPr>
        <p:blipFill>
          <a:blip r:embed="rId7">
            <a:alphaModFix/>
          </a:blip>
          <a:stretch>
            <a:fillRect/>
          </a:stretch>
        </p:blipFill>
        <p:spPr>
          <a:xfrm>
            <a:off x="457210" y="1354109"/>
            <a:ext cx="601629" cy="609610"/>
          </a:xfrm>
          <a:prstGeom prst="rect">
            <a:avLst/>
          </a:prstGeom>
          <a:noFill/>
          <a:ln>
            <a:noFill/>
          </a:ln>
        </p:spPr>
      </p:pic>
      <p:sp>
        <p:nvSpPr>
          <p:cNvPr id="915" name="Google Shape;915;p53"/>
          <p:cNvSpPr txBox="1"/>
          <p:nvPr/>
        </p:nvSpPr>
        <p:spPr>
          <a:xfrm>
            <a:off x="6601800" y="979675"/>
            <a:ext cx="13353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Buddhism</a:t>
            </a:r>
            <a:endParaRPr b="1">
              <a:latin typeface="Roboto"/>
              <a:ea typeface="Roboto"/>
              <a:cs typeface="Roboto"/>
              <a:sym typeface="Roboto"/>
            </a:endParaRPr>
          </a:p>
        </p:txBody>
      </p:sp>
      <p:sp>
        <p:nvSpPr>
          <p:cNvPr id="916" name="Google Shape;916;p53"/>
          <p:cNvSpPr txBox="1"/>
          <p:nvPr/>
        </p:nvSpPr>
        <p:spPr>
          <a:xfrm>
            <a:off x="2106000" y="979675"/>
            <a:ext cx="13353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Atheism</a:t>
            </a:r>
            <a:endParaRPr b="1">
              <a:latin typeface="Roboto"/>
              <a:ea typeface="Roboto"/>
              <a:cs typeface="Roboto"/>
              <a:sym typeface="Roboto"/>
            </a:endParaRPr>
          </a:p>
        </p:txBody>
      </p:sp>
      <p:sp>
        <p:nvSpPr>
          <p:cNvPr id="917" name="Google Shape;917;p53"/>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918" name="Google Shape;918;p53"/>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919" name="Google Shape;919;p53"/>
          <p:cNvSpPr txBox="1"/>
          <p:nvPr/>
        </p:nvSpPr>
        <p:spPr>
          <a:xfrm>
            <a:off x="3276600" y="4819225"/>
            <a:ext cx="13353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
        <p:nvSpPr>
          <p:cNvPr id="920" name="Google Shape;920;p53"/>
          <p:cNvSpPr/>
          <p:nvPr/>
        </p:nvSpPr>
        <p:spPr>
          <a:xfrm>
            <a:off x="305225" y="1030475"/>
            <a:ext cx="8458800" cy="38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1" name="Google Shape;921;p53"/>
          <p:cNvPicPr preferRelativeResize="0"/>
          <p:nvPr/>
        </p:nvPicPr>
        <p:blipFill>
          <a:blip r:embed="rId9">
            <a:alphaModFix/>
          </a:blip>
          <a:stretch>
            <a:fillRect/>
          </a:stretch>
        </p:blipFill>
        <p:spPr>
          <a:xfrm>
            <a:off x="4789674" y="1301800"/>
            <a:ext cx="919800" cy="617684"/>
          </a:xfrm>
          <a:prstGeom prst="rect">
            <a:avLst/>
          </a:prstGeom>
          <a:noFill/>
          <a:ln>
            <a:noFill/>
          </a:ln>
        </p:spPr>
      </p:pic>
      <p:sp>
        <p:nvSpPr>
          <p:cNvPr id="922" name="Google Shape;922;p53"/>
          <p:cNvSpPr txBox="1"/>
          <p:nvPr/>
        </p:nvSpPr>
        <p:spPr>
          <a:xfrm>
            <a:off x="2033250" y="997025"/>
            <a:ext cx="919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Gaming</a:t>
            </a:r>
            <a:endParaRPr b="1">
              <a:latin typeface="Roboto"/>
              <a:ea typeface="Roboto"/>
              <a:cs typeface="Roboto"/>
              <a:sym typeface="Roboto"/>
            </a:endParaRPr>
          </a:p>
        </p:txBody>
      </p:sp>
      <p:pic>
        <p:nvPicPr>
          <p:cNvPr id="923" name="Google Shape;923;p53"/>
          <p:cNvPicPr preferRelativeResize="0"/>
          <p:nvPr/>
        </p:nvPicPr>
        <p:blipFill>
          <a:blip r:embed="rId12">
            <a:alphaModFix/>
          </a:blip>
          <a:stretch>
            <a:fillRect/>
          </a:stretch>
        </p:blipFill>
        <p:spPr>
          <a:xfrm>
            <a:off x="5531599" y="1314425"/>
            <a:ext cx="3189976" cy="3570650"/>
          </a:xfrm>
          <a:prstGeom prst="rect">
            <a:avLst/>
          </a:prstGeom>
          <a:noFill/>
          <a:ln>
            <a:noFill/>
          </a:ln>
        </p:spPr>
      </p:pic>
      <p:sp>
        <p:nvSpPr>
          <p:cNvPr id="924" name="Google Shape;924;p53"/>
          <p:cNvSpPr txBox="1"/>
          <p:nvPr/>
        </p:nvSpPr>
        <p:spPr>
          <a:xfrm>
            <a:off x="6555275" y="1018300"/>
            <a:ext cx="1305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TrueGaming</a:t>
            </a:r>
            <a:endParaRPr b="1">
              <a:latin typeface="Roboto"/>
              <a:ea typeface="Roboto"/>
              <a:cs typeface="Roboto"/>
              <a:sym typeface="Roboto"/>
            </a:endParaRPr>
          </a:p>
        </p:txBody>
      </p:sp>
      <p:pic>
        <p:nvPicPr>
          <p:cNvPr id="925" name="Google Shape;925;p53"/>
          <p:cNvPicPr preferRelativeResize="0"/>
          <p:nvPr/>
        </p:nvPicPr>
        <p:blipFill>
          <a:blip r:embed="rId6">
            <a:alphaModFix/>
          </a:blip>
          <a:stretch>
            <a:fillRect/>
          </a:stretch>
        </p:blipFill>
        <p:spPr>
          <a:xfrm>
            <a:off x="522975" y="1329625"/>
            <a:ext cx="548700" cy="548700"/>
          </a:xfrm>
          <a:prstGeom prst="rect">
            <a:avLst/>
          </a:prstGeom>
          <a:noFill/>
          <a:ln>
            <a:noFill/>
          </a:ln>
        </p:spPr>
      </p:pic>
      <p:pic>
        <p:nvPicPr>
          <p:cNvPr id="926" name="Google Shape;926;p53"/>
          <p:cNvPicPr preferRelativeResize="0"/>
          <p:nvPr/>
        </p:nvPicPr>
        <p:blipFill>
          <a:blip r:embed="rId13">
            <a:alphaModFix/>
          </a:blip>
          <a:stretch>
            <a:fillRect/>
          </a:stretch>
        </p:blipFill>
        <p:spPr>
          <a:xfrm>
            <a:off x="1101176" y="1301800"/>
            <a:ext cx="3259625" cy="3570650"/>
          </a:xfrm>
          <a:prstGeom prst="rect">
            <a:avLst/>
          </a:prstGeom>
          <a:noFill/>
          <a:ln>
            <a:noFill/>
          </a:ln>
        </p:spPr>
      </p:pic>
      <p:sp>
        <p:nvSpPr>
          <p:cNvPr id="927" name="Google Shape;927;p53"/>
          <p:cNvSpPr/>
          <p:nvPr/>
        </p:nvSpPr>
        <p:spPr>
          <a:xfrm>
            <a:off x="3634800" y="1800325"/>
            <a:ext cx="573600" cy="29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1469250" y="3897550"/>
            <a:ext cx="573600" cy="900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6605425" y="2571750"/>
            <a:ext cx="573600" cy="22260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5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500"/>
                                        <p:tgtEl>
                                          <p:spTgt spid="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
                                          </p:stCondLst>
                                        </p:cTn>
                                        <p:tgtEl>
                                          <p:spTgt spid="8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500"/>
                                          </p:stCondLst>
                                        </p:cTn>
                                        <p:tgtEl>
                                          <p:spTgt spid="89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
                                          </p:stCondLst>
                                        </p:cTn>
                                        <p:tgtEl>
                                          <p:spTgt spid="9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par>
                                <p:cTn fill="hold" nodeType="withEffect" presetClass="exit" presetID="1" presetSubtype="0">
                                  <p:stCondLst>
                                    <p:cond delay="0"/>
                                  </p:stCondLst>
                                  <p:childTnLst>
                                    <p:set>
                                      <p:cBhvr>
                                        <p:cTn dur="1" fill="hold">
                                          <p:stCondLst>
                                            <p:cond delay="1000"/>
                                          </p:stCondLst>
                                        </p:cTn>
                                        <p:tgtEl>
                                          <p:spTgt spid="8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9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17"/>
          <p:cNvPicPr preferRelativeResize="0"/>
          <p:nvPr/>
        </p:nvPicPr>
        <p:blipFill>
          <a:blip r:embed="rId3">
            <a:alphaModFix/>
          </a:blip>
          <a:stretch>
            <a:fillRect/>
          </a:stretch>
        </p:blipFill>
        <p:spPr>
          <a:xfrm>
            <a:off x="7940563" y="1640113"/>
            <a:ext cx="872480" cy="654350"/>
          </a:xfrm>
          <a:prstGeom prst="rect">
            <a:avLst/>
          </a:prstGeom>
          <a:noFill/>
          <a:ln>
            <a:noFill/>
          </a:ln>
        </p:spPr>
      </p:pic>
      <p:pic>
        <p:nvPicPr>
          <p:cNvPr id="123" name="Google Shape;123;p17"/>
          <p:cNvPicPr preferRelativeResize="0"/>
          <p:nvPr/>
        </p:nvPicPr>
        <p:blipFill>
          <a:blip r:embed="rId4">
            <a:alphaModFix/>
          </a:blip>
          <a:stretch>
            <a:fillRect/>
          </a:stretch>
        </p:blipFill>
        <p:spPr>
          <a:xfrm>
            <a:off x="4991374" y="1697300"/>
            <a:ext cx="620896" cy="654349"/>
          </a:xfrm>
          <a:prstGeom prst="rect">
            <a:avLst/>
          </a:prstGeom>
          <a:noFill/>
          <a:ln>
            <a:noFill/>
          </a:ln>
        </p:spPr>
      </p:pic>
      <p:sp>
        <p:nvSpPr>
          <p:cNvPr id="124" name="Google Shape;124;p17"/>
          <p:cNvSpPr/>
          <p:nvPr/>
        </p:nvSpPr>
        <p:spPr>
          <a:xfrm>
            <a:off x="4987762" y="1645181"/>
            <a:ext cx="670549" cy="721242"/>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7"/>
          <p:cNvPicPr preferRelativeResize="0"/>
          <p:nvPr/>
        </p:nvPicPr>
        <p:blipFill>
          <a:blip r:embed="rId5">
            <a:alphaModFix/>
          </a:blip>
          <a:stretch>
            <a:fillRect/>
          </a:stretch>
        </p:blipFill>
        <p:spPr>
          <a:xfrm>
            <a:off x="3463025" y="1654650"/>
            <a:ext cx="670500" cy="620900"/>
          </a:xfrm>
          <a:prstGeom prst="rect">
            <a:avLst/>
          </a:prstGeom>
          <a:noFill/>
          <a:ln>
            <a:noFill/>
          </a:ln>
        </p:spPr>
      </p:pic>
      <p:pic>
        <p:nvPicPr>
          <p:cNvPr id="126" name="Google Shape;126;p17"/>
          <p:cNvPicPr preferRelativeResize="0"/>
          <p:nvPr/>
        </p:nvPicPr>
        <p:blipFill>
          <a:blip r:embed="rId6">
            <a:alphaModFix/>
          </a:blip>
          <a:stretch>
            <a:fillRect/>
          </a:stretch>
        </p:blipFill>
        <p:spPr>
          <a:xfrm>
            <a:off x="6456975" y="1663888"/>
            <a:ext cx="620900" cy="652122"/>
          </a:xfrm>
          <a:prstGeom prst="rect">
            <a:avLst/>
          </a:prstGeom>
          <a:noFill/>
          <a:ln>
            <a:noFill/>
          </a:ln>
        </p:spPr>
      </p:pic>
      <p:pic>
        <p:nvPicPr>
          <p:cNvPr id="127" name="Google Shape;127;p17"/>
          <p:cNvPicPr preferRelativeResize="0"/>
          <p:nvPr/>
        </p:nvPicPr>
        <p:blipFill>
          <a:blip r:embed="rId7">
            <a:alphaModFix/>
          </a:blip>
          <a:stretch>
            <a:fillRect/>
          </a:stretch>
        </p:blipFill>
        <p:spPr>
          <a:xfrm>
            <a:off x="1886951" y="1730866"/>
            <a:ext cx="718224" cy="518160"/>
          </a:xfrm>
          <a:prstGeom prst="rect">
            <a:avLst/>
          </a:prstGeom>
          <a:noFill/>
          <a:ln>
            <a:noFill/>
          </a:ln>
        </p:spPr>
      </p:pic>
      <p:sp>
        <p:nvSpPr>
          <p:cNvPr id="128" name="Google Shape;128;p17"/>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29" name="Google Shape;129;p17"/>
          <p:cNvSpPr/>
          <p:nvPr/>
        </p:nvSpPr>
        <p:spPr>
          <a:xfrm>
            <a:off x="1289757" y="1970143"/>
            <a:ext cx="399000" cy="39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0" name="Google Shape;130;p17"/>
          <p:cNvSpPr/>
          <p:nvPr/>
        </p:nvSpPr>
        <p:spPr>
          <a:xfrm>
            <a:off x="403988" y="1643684"/>
            <a:ext cx="670549" cy="639823"/>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nvSpPr>
        <p:spPr>
          <a:xfrm>
            <a:off x="492842" y="1817205"/>
            <a:ext cx="492841" cy="345589"/>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A72A1E"/>
              </a:solidFill>
              <a:latin typeface="Roboto"/>
              <a:ea typeface="Roboto"/>
              <a:cs typeface="Roboto"/>
              <a:sym typeface="Roboto"/>
            </a:endParaRPr>
          </a:p>
        </p:txBody>
      </p:sp>
      <p:sp>
        <p:nvSpPr>
          <p:cNvPr id="132" name="Google Shape;132;p17"/>
          <p:cNvSpPr txBox="1"/>
          <p:nvPr/>
        </p:nvSpPr>
        <p:spPr>
          <a:xfrm>
            <a:off x="-21" y="2401369"/>
            <a:ext cx="1478524" cy="480594"/>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Select Communities</a:t>
            </a:r>
            <a:endParaRPr b="1" sz="1000">
              <a:solidFill>
                <a:schemeClr val="dk1"/>
              </a:solidFill>
              <a:latin typeface="Roboto"/>
              <a:ea typeface="Roboto"/>
              <a:cs typeface="Roboto"/>
              <a:sym typeface="Roboto"/>
            </a:endParaRPr>
          </a:p>
        </p:txBody>
      </p:sp>
      <p:sp>
        <p:nvSpPr>
          <p:cNvPr id="133" name="Google Shape;133;p17"/>
          <p:cNvSpPr txBox="1"/>
          <p:nvPr/>
        </p:nvSpPr>
        <p:spPr>
          <a:xfrm>
            <a:off x="-24" y="2893160"/>
            <a:ext cx="1478524" cy="793885"/>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chemeClr val="dk1"/>
                </a:solidFill>
                <a:latin typeface="Roboto"/>
                <a:ea typeface="Roboto"/>
                <a:cs typeface="Roboto"/>
                <a:sym typeface="Roboto"/>
              </a:rPr>
              <a:t>Researched the topic pair of communities to identify differences</a:t>
            </a:r>
            <a:endParaRPr sz="900">
              <a:solidFill>
                <a:schemeClr val="dk1"/>
              </a:solidFill>
              <a:latin typeface="Roboto"/>
              <a:ea typeface="Roboto"/>
              <a:cs typeface="Roboto"/>
              <a:sym typeface="Roboto"/>
            </a:endParaRPr>
          </a:p>
        </p:txBody>
      </p:sp>
      <p:sp>
        <p:nvSpPr>
          <p:cNvPr id="134" name="Google Shape;134;p17"/>
          <p:cNvSpPr/>
          <p:nvPr/>
        </p:nvSpPr>
        <p:spPr>
          <a:xfrm>
            <a:off x="1903548" y="1643684"/>
            <a:ext cx="670549" cy="639823"/>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5" name="Google Shape;135;p17"/>
          <p:cNvSpPr txBox="1"/>
          <p:nvPr/>
        </p:nvSpPr>
        <p:spPr>
          <a:xfrm>
            <a:off x="1499585" y="2571744"/>
            <a:ext cx="1478524" cy="480594"/>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Data Pipeline and Processing</a:t>
            </a:r>
            <a:endParaRPr b="1" sz="1000">
              <a:solidFill>
                <a:schemeClr val="dk1"/>
              </a:solidFill>
              <a:latin typeface="Roboto"/>
              <a:ea typeface="Roboto"/>
              <a:cs typeface="Roboto"/>
              <a:sym typeface="Roboto"/>
            </a:endParaRPr>
          </a:p>
        </p:txBody>
      </p:sp>
      <p:sp>
        <p:nvSpPr>
          <p:cNvPr id="136" name="Google Shape;136;p17"/>
          <p:cNvSpPr txBox="1"/>
          <p:nvPr/>
        </p:nvSpPr>
        <p:spPr>
          <a:xfrm>
            <a:off x="1499550" y="2909375"/>
            <a:ext cx="1478524" cy="777736"/>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chemeClr val="dk1"/>
                </a:solidFill>
                <a:latin typeface="Roboto"/>
                <a:ea typeface="Roboto"/>
                <a:cs typeface="Roboto"/>
                <a:sym typeface="Roboto"/>
              </a:rPr>
              <a:t>Prepared data for the analysis</a:t>
            </a:r>
            <a:endParaRPr sz="900">
              <a:solidFill>
                <a:schemeClr val="dk1"/>
              </a:solidFill>
              <a:latin typeface="Roboto"/>
              <a:ea typeface="Roboto"/>
              <a:cs typeface="Roboto"/>
              <a:sym typeface="Roboto"/>
            </a:endParaRPr>
          </a:p>
        </p:txBody>
      </p:sp>
      <p:sp>
        <p:nvSpPr>
          <p:cNvPr id="137" name="Google Shape;137;p17"/>
          <p:cNvSpPr/>
          <p:nvPr/>
        </p:nvSpPr>
        <p:spPr>
          <a:xfrm>
            <a:off x="6438039" y="1658822"/>
            <a:ext cx="670549" cy="639823"/>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txBox="1"/>
          <p:nvPr/>
        </p:nvSpPr>
        <p:spPr>
          <a:xfrm>
            <a:off x="6034048" y="2416506"/>
            <a:ext cx="1478524" cy="480594"/>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Growth &amp; Churn</a:t>
            </a:r>
            <a:endParaRPr b="1" sz="1000">
              <a:solidFill>
                <a:schemeClr val="dk1"/>
              </a:solidFill>
              <a:latin typeface="Roboto"/>
              <a:ea typeface="Roboto"/>
              <a:cs typeface="Roboto"/>
              <a:sym typeface="Roboto"/>
            </a:endParaRPr>
          </a:p>
        </p:txBody>
      </p:sp>
      <p:sp>
        <p:nvSpPr>
          <p:cNvPr id="139" name="Google Shape;139;p17"/>
          <p:cNvSpPr txBox="1"/>
          <p:nvPr/>
        </p:nvSpPr>
        <p:spPr>
          <a:xfrm>
            <a:off x="6034051" y="2908297"/>
            <a:ext cx="1478524" cy="793885"/>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chemeClr val="dk1"/>
                </a:solidFill>
                <a:latin typeface="Roboto"/>
                <a:ea typeface="Roboto"/>
                <a:cs typeface="Roboto"/>
                <a:sym typeface="Roboto"/>
              </a:rPr>
              <a:t> Increase and Drop in Users Activity and Subscription</a:t>
            </a:r>
            <a:endParaRPr sz="900">
              <a:solidFill>
                <a:schemeClr val="dk1"/>
              </a:solidFill>
              <a:latin typeface="Roboto"/>
              <a:ea typeface="Roboto"/>
              <a:cs typeface="Roboto"/>
              <a:sym typeface="Roboto"/>
            </a:endParaRPr>
          </a:p>
        </p:txBody>
      </p:sp>
      <p:sp>
        <p:nvSpPr>
          <p:cNvPr id="140" name="Google Shape;140;p17"/>
          <p:cNvSpPr/>
          <p:nvPr/>
        </p:nvSpPr>
        <p:spPr>
          <a:xfrm>
            <a:off x="8041532" y="1643684"/>
            <a:ext cx="670549" cy="639823"/>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nvSpPr>
        <p:spPr>
          <a:xfrm>
            <a:off x="7609612" y="2401369"/>
            <a:ext cx="1534375" cy="480594"/>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Integrating Results</a:t>
            </a:r>
            <a:endParaRPr b="1" sz="1000">
              <a:solidFill>
                <a:schemeClr val="dk1"/>
              </a:solidFill>
              <a:latin typeface="Roboto"/>
              <a:ea typeface="Roboto"/>
              <a:cs typeface="Roboto"/>
              <a:sym typeface="Roboto"/>
            </a:endParaRPr>
          </a:p>
        </p:txBody>
      </p:sp>
      <p:sp>
        <p:nvSpPr>
          <p:cNvPr id="142" name="Google Shape;142;p17"/>
          <p:cNvSpPr txBox="1"/>
          <p:nvPr/>
        </p:nvSpPr>
        <p:spPr>
          <a:xfrm>
            <a:off x="7609618" y="2893159"/>
            <a:ext cx="1534375" cy="793885"/>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chemeClr val="dk1"/>
                </a:solidFill>
                <a:latin typeface="Roboto"/>
                <a:ea typeface="Roboto"/>
                <a:cs typeface="Roboto"/>
                <a:sym typeface="Roboto"/>
              </a:rPr>
              <a:t>Community Health Toolkit</a:t>
            </a:r>
            <a:endParaRPr sz="900">
              <a:solidFill>
                <a:schemeClr val="dk1"/>
              </a:solidFill>
              <a:latin typeface="Roboto"/>
              <a:ea typeface="Roboto"/>
              <a:cs typeface="Roboto"/>
              <a:sym typeface="Roboto"/>
            </a:endParaRPr>
          </a:p>
        </p:txBody>
      </p:sp>
      <p:sp>
        <p:nvSpPr>
          <p:cNvPr id="143" name="Google Shape;143;p17"/>
          <p:cNvSpPr/>
          <p:nvPr/>
        </p:nvSpPr>
        <p:spPr>
          <a:xfrm>
            <a:off x="2803368" y="1970143"/>
            <a:ext cx="399000" cy="39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4331563" y="1970143"/>
            <a:ext cx="399000" cy="39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5860337" y="1970143"/>
            <a:ext cx="399000" cy="39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7401282" y="1970143"/>
            <a:ext cx="399000" cy="396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7"/>
          <p:cNvPicPr preferRelativeResize="0"/>
          <p:nvPr/>
        </p:nvPicPr>
        <p:blipFill>
          <a:blip r:embed="rId8">
            <a:alphaModFix/>
          </a:blip>
          <a:stretch>
            <a:fillRect/>
          </a:stretch>
        </p:blipFill>
        <p:spPr>
          <a:xfrm>
            <a:off x="396404" y="1662817"/>
            <a:ext cx="685788" cy="654360"/>
          </a:xfrm>
          <a:prstGeom prst="rect">
            <a:avLst/>
          </a:prstGeom>
          <a:noFill/>
          <a:ln>
            <a:noFill/>
          </a:ln>
        </p:spPr>
      </p:pic>
      <p:sp>
        <p:nvSpPr>
          <p:cNvPr id="148" name="Google Shape;148;p17"/>
          <p:cNvSpPr txBox="1"/>
          <p:nvPr/>
        </p:nvSpPr>
        <p:spPr>
          <a:xfrm>
            <a:off x="4555857" y="2499283"/>
            <a:ext cx="1534375" cy="541751"/>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1000">
                <a:solidFill>
                  <a:schemeClr val="dk1"/>
                </a:solidFill>
                <a:latin typeface="Roboto"/>
                <a:ea typeface="Roboto"/>
                <a:cs typeface="Roboto"/>
                <a:sym typeface="Roboto"/>
              </a:rPr>
              <a:t>User Activity &amp; Engagement</a:t>
            </a:r>
            <a:endParaRPr b="1" sz="1000">
              <a:solidFill>
                <a:schemeClr val="dk1"/>
              </a:solidFill>
              <a:latin typeface="Roboto"/>
              <a:ea typeface="Roboto"/>
              <a:cs typeface="Roboto"/>
              <a:sym typeface="Roboto"/>
            </a:endParaRPr>
          </a:p>
        </p:txBody>
      </p:sp>
      <p:sp>
        <p:nvSpPr>
          <p:cNvPr id="149" name="Google Shape;149;p17"/>
          <p:cNvSpPr txBox="1"/>
          <p:nvPr/>
        </p:nvSpPr>
        <p:spPr>
          <a:xfrm>
            <a:off x="4556575" y="2918126"/>
            <a:ext cx="1534375" cy="79769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900">
                <a:solidFill>
                  <a:schemeClr val="dk1"/>
                </a:solidFill>
                <a:latin typeface="Roboto"/>
                <a:ea typeface="Roboto"/>
                <a:cs typeface="Roboto"/>
                <a:sym typeface="Roboto"/>
              </a:rPr>
              <a:t>Number of Active Users and Time-series of User Response</a:t>
            </a:r>
            <a:endParaRPr sz="900">
              <a:solidFill>
                <a:schemeClr val="dk1"/>
              </a:solidFill>
              <a:latin typeface="Roboto"/>
              <a:ea typeface="Roboto"/>
              <a:cs typeface="Roboto"/>
              <a:sym typeface="Roboto"/>
            </a:endParaRPr>
          </a:p>
        </p:txBody>
      </p:sp>
      <p:sp>
        <p:nvSpPr>
          <p:cNvPr id="150" name="Google Shape;150;p17"/>
          <p:cNvSpPr txBox="1"/>
          <p:nvPr>
            <p:ph idx="12" type="sldNum"/>
          </p:nvPr>
        </p:nvSpPr>
        <p:spPr>
          <a:xfrm>
            <a:off x="8460431" y="4833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4</a:t>
            </a:r>
            <a:endParaRPr>
              <a:solidFill>
                <a:srgbClr val="FFFFFF"/>
              </a:solidFill>
            </a:endParaRPr>
          </a:p>
        </p:txBody>
      </p:sp>
      <p:sp>
        <p:nvSpPr>
          <p:cNvPr id="151" name="Google Shape;151;p17"/>
          <p:cNvSpPr txBox="1"/>
          <p:nvPr/>
        </p:nvSpPr>
        <p:spPr>
          <a:xfrm>
            <a:off x="2999731" y="2420619"/>
            <a:ext cx="1534500" cy="480600"/>
          </a:xfrm>
          <a:prstGeom prst="rect">
            <a:avLst/>
          </a:prstGeom>
          <a:no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Toxicity &amp; Sentiment</a:t>
            </a:r>
            <a:endParaRPr b="1" sz="1000">
              <a:solidFill>
                <a:schemeClr val="dk1"/>
              </a:solidFill>
              <a:latin typeface="Roboto"/>
              <a:ea typeface="Roboto"/>
              <a:cs typeface="Roboto"/>
              <a:sym typeface="Roboto"/>
            </a:endParaRPr>
          </a:p>
        </p:txBody>
      </p:sp>
      <p:sp>
        <p:nvSpPr>
          <p:cNvPr id="152" name="Google Shape;152;p17"/>
          <p:cNvSpPr txBox="1"/>
          <p:nvPr/>
        </p:nvSpPr>
        <p:spPr>
          <a:xfrm>
            <a:off x="2999737" y="2912409"/>
            <a:ext cx="1534500" cy="793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chemeClr val="dk1"/>
                </a:solidFill>
                <a:latin typeface="Roboto"/>
                <a:ea typeface="Roboto"/>
                <a:cs typeface="Roboto"/>
                <a:sym typeface="Roboto"/>
              </a:rPr>
              <a:t>Sentiment identifies toxic communities</a:t>
            </a:r>
            <a:endParaRPr sz="800">
              <a:solidFill>
                <a:schemeClr val="dk1"/>
              </a:solidFill>
              <a:latin typeface="Roboto"/>
              <a:ea typeface="Roboto"/>
              <a:cs typeface="Roboto"/>
              <a:sym typeface="Roboto"/>
            </a:endParaRPr>
          </a:p>
        </p:txBody>
      </p:sp>
      <p:sp>
        <p:nvSpPr>
          <p:cNvPr id="153" name="Google Shape;153;p17"/>
          <p:cNvSpPr/>
          <p:nvPr/>
        </p:nvSpPr>
        <p:spPr>
          <a:xfrm>
            <a:off x="3456726" y="1654784"/>
            <a:ext cx="670500" cy="6399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rot="5400000">
            <a:off x="5123838" y="-459525"/>
            <a:ext cx="399000" cy="40644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 name="Google Shape;155;p17"/>
          <p:cNvSpPr/>
          <p:nvPr/>
        </p:nvSpPr>
        <p:spPr>
          <a:xfrm rot="-5400000">
            <a:off x="5124263" y="1479400"/>
            <a:ext cx="399000" cy="40644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 name="Google Shape;156;p17"/>
          <p:cNvSpPr txBox="1"/>
          <p:nvPr/>
        </p:nvSpPr>
        <p:spPr>
          <a:xfrm>
            <a:off x="0" y="4800600"/>
            <a:ext cx="30000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lt1"/>
                </a:solidFill>
                <a:latin typeface="Roboto"/>
                <a:ea typeface="Roboto"/>
                <a:cs typeface="Roboto"/>
                <a:sym typeface="Roboto"/>
              </a:rPr>
              <a:t>    Introduction</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ph idx="1" type="subTitle"/>
          </p:nvPr>
        </p:nvSpPr>
        <p:spPr>
          <a:xfrm>
            <a:off x="690400" y="1734125"/>
            <a:ext cx="4114200" cy="566100"/>
          </a:xfrm>
          <a:prstGeom prst="rect">
            <a:avLst/>
          </a:prstGeom>
        </p:spPr>
        <p:txBody>
          <a:bodyPr anchorCtr="0" anchor="t" bIns="91425" lIns="91425" spcFirstLastPara="1" rIns="91425" wrap="square" tIns="91425">
            <a:noAutofit/>
          </a:bodyPr>
          <a:lstStyle/>
          <a:p>
            <a:pPr indent="-361950" lvl="0" marL="457200" marR="0" rtl="0" algn="l">
              <a:lnSpc>
                <a:spcPct val="150000"/>
              </a:lnSpc>
              <a:spcBef>
                <a:spcPts val="0"/>
              </a:spcBef>
              <a:spcAft>
                <a:spcPts val="0"/>
              </a:spcAft>
              <a:buClr>
                <a:schemeClr val="dk1"/>
              </a:buClr>
              <a:buSzPts val="2100"/>
              <a:buChar char="●"/>
            </a:pPr>
            <a:r>
              <a:rPr lang="en">
                <a:solidFill>
                  <a:schemeClr val="dk1"/>
                </a:solidFill>
              </a:rPr>
              <a:t>r/truegaming</a:t>
            </a:r>
            <a:endParaRPr>
              <a:solidFill>
                <a:schemeClr val="dk1"/>
              </a:solidFill>
            </a:endParaRPr>
          </a:p>
        </p:txBody>
      </p:sp>
      <p:sp>
        <p:nvSpPr>
          <p:cNvPr id="162" name="Google Shape;162;p18"/>
          <p:cNvSpPr txBox="1"/>
          <p:nvPr/>
        </p:nvSpPr>
        <p:spPr>
          <a:xfrm>
            <a:off x="690400" y="2320325"/>
            <a:ext cx="2999700" cy="5661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chemeClr val="dk1"/>
              </a:buClr>
              <a:buSzPts val="2100"/>
              <a:buFont typeface="Roboto"/>
              <a:buChar char="●"/>
            </a:pPr>
            <a:r>
              <a:rPr lang="en" sz="2100">
                <a:solidFill>
                  <a:schemeClr val="dk1"/>
                </a:solidFill>
                <a:latin typeface="Roboto"/>
                <a:ea typeface="Roboto"/>
                <a:cs typeface="Roboto"/>
                <a:sym typeface="Roboto"/>
              </a:rPr>
              <a:t>r/buddhism</a:t>
            </a:r>
            <a:endParaRPr sz="2100">
              <a:solidFill>
                <a:schemeClr val="dk1"/>
              </a:solidFill>
              <a:latin typeface="Roboto"/>
              <a:ea typeface="Roboto"/>
              <a:cs typeface="Roboto"/>
              <a:sym typeface="Roboto"/>
            </a:endParaRPr>
          </a:p>
          <a:p>
            <a:pPr indent="0" lvl="0" marL="0" rtl="0" algn="l">
              <a:lnSpc>
                <a:spcPct val="150000"/>
              </a:lnSpc>
              <a:spcBef>
                <a:spcPts val="1600"/>
              </a:spcBef>
              <a:spcAft>
                <a:spcPts val="1600"/>
              </a:spcAft>
              <a:buNone/>
            </a:pPr>
            <a:r>
              <a:t/>
            </a:r>
            <a:endParaRPr/>
          </a:p>
        </p:txBody>
      </p:sp>
      <p:sp>
        <p:nvSpPr>
          <p:cNvPr id="163" name="Google Shape;163;p18"/>
          <p:cNvSpPr txBox="1"/>
          <p:nvPr>
            <p:ph idx="1" type="subTitle"/>
          </p:nvPr>
        </p:nvSpPr>
        <p:spPr>
          <a:xfrm>
            <a:off x="5029800" y="1734125"/>
            <a:ext cx="4114200" cy="566100"/>
          </a:xfrm>
          <a:prstGeom prst="rect">
            <a:avLst/>
          </a:prstGeom>
        </p:spPr>
        <p:txBody>
          <a:bodyPr anchorCtr="0" anchor="t" bIns="91425" lIns="91425" spcFirstLastPara="1" rIns="91425" wrap="square" tIns="91425">
            <a:noAutofit/>
          </a:bodyPr>
          <a:lstStyle/>
          <a:p>
            <a:pPr indent="-361950" lvl="0" marL="457200" marR="0" rtl="0" algn="l">
              <a:lnSpc>
                <a:spcPct val="150000"/>
              </a:lnSpc>
              <a:spcBef>
                <a:spcPts val="0"/>
              </a:spcBef>
              <a:spcAft>
                <a:spcPts val="0"/>
              </a:spcAft>
              <a:buClr>
                <a:srgbClr val="FFFFFF"/>
              </a:buClr>
              <a:buSzPts val="2100"/>
              <a:buChar char="●"/>
            </a:pPr>
            <a:r>
              <a:rPr lang="en">
                <a:solidFill>
                  <a:srgbClr val="FFFFFF"/>
                </a:solidFill>
              </a:rPr>
              <a:t>r/gaming</a:t>
            </a:r>
            <a:endParaRPr>
              <a:solidFill>
                <a:srgbClr val="FFFFFF"/>
              </a:solidFill>
            </a:endParaRPr>
          </a:p>
        </p:txBody>
      </p:sp>
      <p:sp>
        <p:nvSpPr>
          <p:cNvPr id="164" name="Google Shape;164;p18"/>
          <p:cNvSpPr txBox="1"/>
          <p:nvPr/>
        </p:nvSpPr>
        <p:spPr>
          <a:xfrm>
            <a:off x="5029800" y="2288700"/>
            <a:ext cx="2999700" cy="5661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rgbClr val="FFFFFF"/>
              </a:buClr>
              <a:buSzPts val="2100"/>
              <a:buFont typeface="Roboto"/>
              <a:buChar char="●"/>
            </a:pPr>
            <a:r>
              <a:rPr lang="en" sz="2100">
                <a:solidFill>
                  <a:srgbClr val="FFFFFF"/>
                </a:solidFill>
                <a:latin typeface="Roboto"/>
                <a:ea typeface="Roboto"/>
                <a:cs typeface="Roboto"/>
                <a:sym typeface="Roboto"/>
              </a:rPr>
              <a:t>r/atheism</a:t>
            </a:r>
            <a:endParaRPr sz="2100">
              <a:solidFill>
                <a:srgbClr val="FFFFFF"/>
              </a:solidFill>
              <a:latin typeface="Roboto"/>
              <a:ea typeface="Roboto"/>
              <a:cs typeface="Roboto"/>
              <a:sym typeface="Roboto"/>
            </a:endParaRPr>
          </a:p>
          <a:p>
            <a:pPr indent="0" lvl="0" marL="0" rtl="0" algn="l">
              <a:lnSpc>
                <a:spcPct val="150000"/>
              </a:lnSpc>
              <a:spcBef>
                <a:spcPts val="1600"/>
              </a:spcBef>
              <a:spcAft>
                <a:spcPts val="1600"/>
              </a:spcAft>
              <a:buNone/>
            </a:pPr>
            <a:r>
              <a:t/>
            </a:r>
            <a:endParaRPr>
              <a:solidFill>
                <a:srgbClr val="FFFFFF"/>
              </a:solidFill>
            </a:endParaRPr>
          </a:p>
        </p:txBody>
      </p:sp>
      <p:grpSp>
        <p:nvGrpSpPr>
          <p:cNvPr id="165" name="Google Shape;165;p18"/>
          <p:cNvGrpSpPr/>
          <p:nvPr/>
        </p:nvGrpSpPr>
        <p:grpSpPr>
          <a:xfrm>
            <a:off x="690400" y="2886425"/>
            <a:ext cx="7564100" cy="586200"/>
            <a:chOff x="690400" y="2886425"/>
            <a:chExt cx="7564100" cy="586200"/>
          </a:xfrm>
        </p:grpSpPr>
        <p:sp>
          <p:nvSpPr>
            <p:cNvPr id="166" name="Google Shape;166;p18"/>
            <p:cNvSpPr txBox="1"/>
            <p:nvPr/>
          </p:nvSpPr>
          <p:spPr>
            <a:xfrm>
              <a:off x="690400" y="2906525"/>
              <a:ext cx="3224700" cy="5661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chemeClr val="dk1"/>
                </a:buClr>
                <a:buSzPts val="2100"/>
                <a:buFont typeface="Roboto"/>
                <a:buChar char="●"/>
              </a:pPr>
              <a:r>
                <a:rPr lang="en" sz="2100">
                  <a:solidFill>
                    <a:schemeClr val="dk1"/>
                  </a:solidFill>
                  <a:latin typeface="Roboto"/>
                  <a:ea typeface="Roboto"/>
                  <a:cs typeface="Roboto"/>
                  <a:sym typeface="Roboto"/>
                </a:rPr>
                <a:t>r/PoliticalDiscussion</a:t>
              </a:r>
              <a:endParaRPr/>
            </a:p>
          </p:txBody>
        </p:sp>
        <p:sp>
          <p:nvSpPr>
            <p:cNvPr id="167" name="Google Shape;167;p18"/>
            <p:cNvSpPr txBox="1"/>
            <p:nvPr/>
          </p:nvSpPr>
          <p:spPr>
            <a:xfrm>
              <a:off x="5029800" y="2886425"/>
              <a:ext cx="3224700" cy="5661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rgbClr val="FFFFFF"/>
                </a:buClr>
                <a:buSzPts val="2100"/>
                <a:buFont typeface="Roboto"/>
                <a:buChar char="●"/>
              </a:pPr>
              <a:r>
                <a:rPr lang="en" sz="2100">
                  <a:solidFill>
                    <a:srgbClr val="FFFFFF"/>
                  </a:solidFill>
                  <a:latin typeface="Roboto"/>
                  <a:ea typeface="Roboto"/>
                  <a:cs typeface="Roboto"/>
                  <a:sym typeface="Roboto"/>
                </a:rPr>
                <a:t>r/the_donald</a:t>
              </a:r>
              <a:endParaRPr>
                <a:solidFill>
                  <a:srgbClr val="FFFFFF"/>
                </a:solidFill>
              </a:endParaRPr>
            </a:p>
          </p:txBody>
        </p:sp>
      </p:grpSp>
      <p:sp>
        <p:nvSpPr>
          <p:cNvPr id="168" name="Google Shape;168;p18"/>
          <p:cNvSpPr txBox="1"/>
          <p:nvPr>
            <p:ph type="title"/>
          </p:nvPr>
        </p:nvSpPr>
        <p:spPr>
          <a:xfrm>
            <a:off x="129875" y="608575"/>
            <a:ext cx="4045200" cy="8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Non-toxic</a:t>
            </a:r>
            <a:endParaRPr/>
          </a:p>
        </p:txBody>
      </p:sp>
      <p:sp>
        <p:nvSpPr>
          <p:cNvPr id="169" name="Google Shape;169;p18"/>
          <p:cNvSpPr txBox="1"/>
          <p:nvPr>
            <p:ph type="title"/>
          </p:nvPr>
        </p:nvSpPr>
        <p:spPr>
          <a:xfrm>
            <a:off x="4735600" y="608575"/>
            <a:ext cx="4045200" cy="8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Toxic</a:t>
            </a:r>
            <a:endParaRPr>
              <a:solidFill>
                <a:srgbClr val="FFFFFF"/>
              </a:solidFill>
            </a:endParaRPr>
          </a:p>
        </p:txBody>
      </p:sp>
      <p:pic>
        <p:nvPicPr>
          <p:cNvPr id="170" name="Google Shape;170;p18"/>
          <p:cNvPicPr preferRelativeResize="0"/>
          <p:nvPr/>
        </p:nvPicPr>
        <p:blipFill>
          <a:blip r:embed="rId3">
            <a:alphaModFix/>
          </a:blip>
          <a:stretch>
            <a:fillRect/>
          </a:stretch>
        </p:blipFill>
        <p:spPr>
          <a:xfrm>
            <a:off x="4572000" y="0"/>
            <a:ext cx="1804275" cy="1353200"/>
          </a:xfrm>
          <a:prstGeom prst="rect">
            <a:avLst/>
          </a:prstGeom>
          <a:noFill/>
          <a:ln>
            <a:noFill/>
          </a:ln>
        </p:spPr>
      </p:pic>
      <p:pic>
        <p:nvPicPr>
          <p:cNvPr id="171" name="Google Shape;171;p18"/>
          <p:cNvPicPr preferRelativeResize="0"/>
          <p:nvPr/>
        </p:nvPicPr>
        <p:blipFill>
          <a:blip r:embed="rId4">
            <a:alphaModFix/>
          </a:blip>
          <a:stretch>
            <a:fillRect/>
          </a:stretch>
        </p:blipFill>
        <p:spPr>
          <a:xfrm>
            <a:off x="3401700" y="65675"/>
            <a:ext cx="962576" cy="1353200"/>
          </a:xfrm>
          <a:prstGeom prst="rect">
            <a:avLst/>
          </a:prstGeom>
          <a:noFill/>
          <a:ln>
            <a:noFill/>
          </a:ln>
        </p:spPr>
      </p:pic>
      <p:sp>
        <p:nvSpPr>
          <p:cNvPr id="172" name="Google Shape;172;p18"/>
          <p:cNvSpPr txBox="1"/>
          <p:nvPr>
            <p:ph idx="12" type="sldNum"/>
          </p:nvPr>
        </p:nvSpPr>
        <p:spPr>
          <a:xfrm>
            <a:off x="8460425" y="4819223"/>
            <a:ext cx="5487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5</a:t>
            </a:r>
            <a:endParaRPr/>
          </a:p>
        </p:txBody>
      </p:sp>
      <p:sp>
        <p:nvSpPr>
          <p:cNvPr id="173" name="Google Shape;173;p18"/>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174" name="Google Shape;174;p18"/>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lt1"/>
                </a:solidFill>
                <a:latin typeface="Roboto"/>
                <a:ea typeface="Roboto"/>
                <a:cs typeface="Roboto"/>
                <a:sym typeface="Roboto"/>
              </a:rPr>
              <a:t>Project Details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9"/>
          <p:cNvSpPr/>
          <p:nvPr/>
        </p:nvSpPr>
        <p:spPr>
          <a:xfrm>
            <a:off x="350025" y="933450"/>
            <a:ext cx="8646600" cy="141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19"/>
          <p:cNvPicPr preferRelativeResize="0"/>
          <p:nvPr/>
        </p:nvPicPr>
        <p:blipFill rotWithShape="1">
          <a:blip r:embed="rId3">
            <a:alphaModFix/>
          </a:blip>
          <a:srcRect b="14980" l="19588" r="20944" t="13754"/>
          <a:stretch/>
        </p:blipFill>
        <p:spPr>
          <a:xfrm>
            <a:off x="3551713" y="1234950"/>
            <a:ext cx="599150" cy="775499"/>
          </a:xfrm>
          <a:prstGeom prst="rect">
            <a:avLst/>
          </a:prstGeom>
          <a:noFill/>
          <a:ln>
            <a:noFill/>
          </a:ln>
        </p:spPr>
      </p:pic>
      <p:pic>
        <p:nvPicPr>
          <p:cNvPr id="181" name="Google Shape;181;p19"/>
          <p:cNvPicPr preferRelativeResize="0"/>
          <p:nvPr/>
        </p:nvPicPr>
        <p:blipFill>
          <a:blip r:embed="rId4">
            <a:alphaModFix/>
          </a:blip>
          <a:stretch>
            <a:fillRect/>
          </a:stretch>
        </p:blipFill>
        <p:spPr>
          <a:xfrm>
            <a:off x="4713125" y="1236063"/>
            <a:ext cx="721372" cy="721372"/>
          </a:xfrm>
          <a:prstGeom prst="rect">
            <a:avLst/>
          </a:prstGeom>
          <a:noFill/>
          <a:ln>
            <a:noFill/>
          </a:ln>
        </p:spPr>
      </p:pic>
      <p:cxnSp>
        <p:nvCxnSpPr>
          <p:cNvPr id="182" name="Google Shape;182;p19"/>
          <p:cNvCxnSpPr/>
          <p:nvPr/>
        </p:nvCxnSpPr>
        <p:spPr>
          <a:xfrm flipH="1" rot="10800000">
            <a:off x="2925700" y="1587050"/>
            <a:ext cx="432300" cy="144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19"/>
          <p:cNvCxnSpPr>
            <a:endCxn id="181" idx="1"/>
          </p:cNvCxnSpPr>
          <p:nvPr/>
        </p:nvCxnSpPr>
        <p:spPr>
          <a:xfrm>
            <a:off x="4342625" y="1575449"/>
            <a:ext cx="370500" cy="213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19"/>
          <p:cNvSpPr txBox="1"/>
          <p:nvPr/>
        </p:nvSpPr>
        <p:spPr>
          <a:xfrm>
            <a:off x="3283450" y="2078500"/>
            <a:ext cx="12072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Functions library</a:t>
            </a:r>
            <a:endParaRPr b="1" sz="1000">
              <a:latin typeface="Roboto"/>
              <a:ea typeface="Roboto"/>
              <a:cs typeface="Roboto"/>
              <a:sym typeface="Roboto"/>
            </a:endParaRPr>
          </a:p>
        </p:txBody>
      </p:sp>
      <p:sp>
        <p:nvSpPr>
          <p:cNvPr id="185" name="Google Shape;185;p19"/>
          <p:cNvSpPr txBox="1"/>
          <p:nvPr/>
        </p:nvSpPr>
        <p:spPr>
          <a:xfrm>
            <a:off x="4546850" y="2078500"/>
            <a:ext cx="13917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Two Hat Toxicity tool</a:t>
            </a:r>
            <a:endParaRPr b="1" sz="1000">
              <a:latin typeface="Roboto"/>
              <a:ea typeface="Roboto"/>
              <a:cs typeface="Roboto"/>
              <a:sym typeface="Roboto"/>
            </a:endParaRPr>
          </a:p>
        </p:txBody>
      </p:sp>
      <p:sp>
        <p:nvSpPr>
          <p:cNvPr id="186" name="Google Shape;186;p19"/>
          <p:cNvSpPr txBox="1"/>
          <p:nvPr/>
        </p:nvSpPr>
        <p:spPr>
          <a:xfrm>
            <a:off x="5950450" y="2078500"/>
            <a:ext cx="13917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Sentiment </a:t>
            </a:r>
            <a:r>
              <a:rPr b="1" lang="en" sz="1000">
                <a:latin typeface="Roboto"/>
                <a:ea typeface="Roboto"/>
                <a:cs typeface="Roboto"/>
                <a:sym typeface="Roboto"/>
              </a:rPr>
              <a:t>labelling</a:t>
            </a:r>
            <a:endParaRPr b="1" sz="1000">
              <a:latin typeface="Roboto"/>
              <a:ea typeface="Roboto"/>
              <a:cs typeface="Roboto"/>
              <a:sym typeface="Roboto"/>
            </a:endParaRPr>
          </a:p>
        </p:txBody>
      </p:sp>
      <p:cxnSp>
        <p:nvCxnSpPr>
          <p:cNvPr id="187" name="Google Shape;187;p19"/>
          <p:cNvCxnSpPr>
            <a:stCxn id="181" idx="3"/>
          </p:cNvCxnSpPr>
          <p:nvPr/>
        </p:nvCxnSpPr>
        <p:spPr>
          <a:xfrm>
            <a:off x="5434497" y="1596749"/>
            <a:ext cx="365100" cy="14100"/>
          </a:xfrm>
          <a:prstGeom prst="straightConnector1">
            <a:avLst/>
          </a:prstGeom>
          <a:noFill/>
          <a:ln cap="flat" cmpd="sng" w="9525">
            <a:solidFill>
              <a:schemeClr val="dk2"/>
            </a:solidFill>
            <a:prstDash val="solid"/>
            <a:round/>
            <a:headEnd len="med" w="med" type="none"/>
            <a:tailEnd len="med" w="med" type="triangle"/>
          </a:ln>
        </p:spPr>
      </p:cxnSp>
      <p:pic>
        <p:nvPicPr>
          <p:cNvPr id="188" name="Google Shape;188;p19"/>
          <p:cNvPicPr preferRelativeResize="0"/>
          <p:nvPr/>
        </p:nvPicPr>
        <p:blipFill>
          <a:blip r:embed="rId5">
            <a:alphaModFix/>
          </a:blip>
          <a:stretch>
            <a:fillRect/>
          </a:stretch>
        </p:blipFill>
        <p:spPr>
          <a:xfrm>
            <a:off x="7883725" y="1685547"/>
            <a:ext cx="831350" cy="336778"/>
          </a:xfrm>
          <a:prstGeom prst="rect">
            <a:avLst/>
          </a:prstGeom>
          <a:noFill/>
          <a:ln>
            <a:noFill/>
          </a:ln>
        </p:spPr>
      </p:pic>
      <p:pic>
        <p:nvPicPr>
          <p:cNvPr id="189" name="Google Shape;189;p19"/>
          <p:cNvPicPr preferRelativeResize="0"/>
          <p:nvPr/>
        </p:nvPicPr>
        <p:blipFill>
          <a:blip r:embed="rId6">
            <a:alphaModFix/>
          </a:blip>
          <a:stretch>
            <a:fillRect/>
          </a:stretch>
        </p:blipFill>
        <p:spPr>
          <a:xfrm>
            <a:off x="5996750" y="1210399"/>
            <a:ext cx="1067100" cy="800325"/>
          </a:xfrm>
          <a:prstGeom prst="rect">
            <a:avLst/>
          </a:prstGeom>
          <a:noFill/>
          <a:ln>
            <a:noFill/>
          </a:ln>
        </p:spPr>
      </p:pic>
      <p:pic>
        <p:nvPicPr>
          <p:cNvPr id="190" name="Google Shape;190;p19"/>
          <p:cNvPicPr preferRelativeResize="0"/>
          <p:nvPr/>
        </p:nvPicPr>
        <p:blipFill rotWithShape="1">
          <a:blip r:embed="rId7">
            <a:alphaModFix/>
          </a:blip>
          <a:srcRect b="0" l="0" r="21216" t="0"/>
          <a:stretch/>
        </p:blipFill>
        <p:spPr>
          <a:xfrm>
            <a:off x="7377375" y="1007800"/>
            <a:ext cx="432300" cy="548700"/>
          </a:xfrm>
          <a:prstGeom prst="rect">
            <a:avLst/>
          </a:prstGeom>
          <a:noFill/>
          <a:ln>
            <a:noFill/>
          </a:ln>
        </p:spPr>
      </p:pic>
      <p:sp>
        <p:nvSpPr>
          <p:cNvPr id="191" name="Google Shape;191;p19"/>
          <p:cNvSpPr/>
          <p:nvPr/>
        </p:nvSpPr>
        <p:spPr>
          <a:xfrm>
            <a:off x="2898575" y="3561350"/>
            <a:ext cx="3258600" cy="91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19"/>
          <p:cNvGrpSpPr/>
          <p:nvPr/>
        </p:nvGrpSpPr>
        <p:grpSpPr>
          <a:xfrm>
            <a:off x="1328650" y="2403175"/>
            <a:ext cx="6633300" cy="1122900"/>
            <a:chOff x="1328650" y="2403175"/>
            <a:chExt cx="6633300" cy="1122900"/>
          </a:xfrm>
        </p:grpSpPr>
        <p:sp>
          <p:nvSpPr>
            <p:cNvPr id="193" name="Google Shape;193;p19"/>
            <p:cNvSpPr/>
            <p:nvPr/>
          </p:nvSpPr>
          <p:spPr>
            <a:xfrm>
              <a:off x="1328650" y="2403175"/>
              <a:ext cx="6633300" cy="112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19"/>
            <p:cNvPicPr preferRelativeResize="0"/>
            <p:nvPr/>
          </p:nvPicPr>
          <p:blipFill rotWithShape="1">
            <a:blip r:embed="rId8">
              <a:alphaModFix/>
            </a:blip>
            <a:srcRect b="24489" l="7159" r="60880" t="37114"/>
            <a:stretch/>
          </p:blipFill>
          <p:spPr>
            <a:xfrm>
              <a:off x="3801500" y="2546525"/>
              <a:ext cx="654150" cy="836200"/>
            </a:xfrm>
            <a:prstGeom prst="rect">
              <a:avLst/>
            </a:prstGeom>
            <a:noFill/>
            <a:ln>
              <a:noFill/>
            </a:ln>
          </p:spPr>
        </p:pic>
        <p:pic>
          <p:nvPicPr>
            <p:cNvPr id="195" name="Google Shape;195;p19"/>
            <p:cNvPicPr preferRelativeResize="0"/>
            <p:nvPr/>
          </p:nvPicPr>
          <p:blipFill rotWithShape="1">
            <a:blip r:embed="rId8">
              <a:alphaModFix/>
            </a:blip>
            <a:srcRect b="21922" l="57851" r="5315" t="37115"/>
            <a:stretch/>
          </p:blipFill>
          <p:spPr>
            <a:xfrm>
              <a:off x="4749450" y="2522550"/>
              <a:ext cx="831350" cy="983700"/>
            </a:xfrm>
            <a:prstGeom prst="rect">
              <a:avLst/>
            </a:prstGeom>
            <a:noFill/>
            <a:ln>
              <a:noFill/>
            </a:ln>
          </p:spPr>
        </p:pic>
        <p:pic>
          <p:nvPicPr>
            <p:cNvPr id="196" name="Google Shape;196;p19"/>
            <p:cNvPicPr preferRelativeResize="0"/>
            <p:nvPr/>
          </p:nvPicPr>
          <p:blipFill>
            <a:blip r:embed="rId9">
              <a:alphaModFix/>
            </a:blip>
            <a:stretch>
              <a:fillRect/>
            </a:stretch>
          </p:blipFill>
          <p:spPr>
            <a:xfrm>
              <a:off x="6896275" y="2523945"/>
              <a:ext cx="831350" cy="372255"/>
            </a:xfrm>
            <a:prstGeom prst="rect">
              <a:avLst/>
            </a:prstGeom>
            <a:noFill/>
            <a:ln>
              <a:noFill/>
            </a:ln>
          </p:spPr>
        </p:pic>
        <p:pic>
          <p:nvPicPr>
            <p:cNvPr id="197" name="Google Shape;197;p19"/>
            <p:cNvPicPr preferRelativeResize="0"/>
            <p:nvPr/>
          </p:nvPicPr>
          <p:blipFill>
            <a:blip r:embed="rId10">
              <a:alphaModFix/>
            </a:blip>
            <a:stretch>
              <a:fillRect/>
            </a:stretch>
          </p:blipFill>
          <p:spPr>
            <a:xfrm>
              <a:off x="6964250" y="2871125"/>
              <a:ext cx="860025" cy="206112"/>
            </a:xfrm>
            <a:prstGeom prst="rect">
              <a:avLst/>
            </a:prstGeom>
            <a:noFill/>
            <a:ln>
              <a:noFill/>
            </a:ln>
          </p:spPr>
        </p:pic>
        <p:pic>
          <p:nvPicPr>
            <p:cNvPr id="198" name="Google Shape;198;p19"/>
            <p:cNvPicPr preferRelativeResize="0"/>
            <p:nvPr/>
          </p:nvPicPr>
          <p:blipFill>
            <a:blip r:embed="rId5">
              <a:alphaModFix/>
            </a:blip>
            <a:stretch>
              <a:fillRect/>
            </a:stretch>
          </p:blipFill>
          <p:spPr>
            <a:xfrm>
              <a:off x="7055800" y="3112975"/>
              <a:ext cx="721375" cy="292225"/>
            </a:xfrm>
            <a:prstGeom prst="rect">
              <a:avLst/>
            </a:prstGeom>
            <a:noFill/>
            <a:ln>
              <a:noFill/>
            </a:ln>
          </p:spPr>
        </p:pic>
      </p:grpSp>
      <p:pic>
        <p:nvPicPr>
          <p:cNvPr id="199" name="Google Shape;199;p19"/>
          <p:cNvPicPr preferRelativeResize="0"/>
          <p:nvPr/>
        </p:nvPicPr>
        <p:blipFill>
          <a:blip r:embed="rId11">
            <a:alphaModFix/>
          </a:blip>
          <a:stretch>
            <a:fillRect/>
          </a:stretch>
        </p:blipFill>
        <p:spPr>
          <a:xfrm>
            <a:off x="4191875" y="4382000"/>
            <a:ext cx="860025" cy="802700"/>
          </a:xfrm>
          <a:prstGeom prst="rect">
            <a:avLst/>
          </a:prstGeom>
          <a:noFill/>
          <a:ln>
            <a:noFill/>
          </a:ln>
        </p:spPr>
      </p:pic>
      <p:pic>
        <p:nvPicPr>
          <p:cNvPr id="200" name="Google Shape;200;p19"/>
          <p:cNvPicPr preferRelativeResize="0"/>
          <p:nvPr/>
        </p:nvPicPr>
        <p:blipFill>
          <a:blip r:embed="rId12">
            <a:alphaModFix/>
          </a:blip>
          <a:stretch>
            <a:fillRect/>
          </a:stretch>
        </p:blipFill>
        <p:spPr>
          <a:xfrm>
            <a:off x="7275125" y="1546375"/>
            <a:ext cx="548700" cy="597186"/>
          </a:xfrm>
          <a:prstGeom prst="rect">
            <a:avLst/>
          </a:prstGeom>
          <a:noFill/>
          <a:ln>
            <a:noFill/>
          </a:ln>
        </p:spPr>
      </p:pic>
      <p:sp>
        <p:nvSpPr>
          <p:cNvPr id="201" name="Google Shape;201;p19"/>
          <p:cNvSpPr txBox="1"/>
          <p:nvPr>
            <p:ph idx="4294967295" type="title"/>
          </p:nvPr>
        </p:nvSpPr>
        <p:spPr>
          <a:xfrm>
            <a:off x="311700" y="271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a:t>
            </a:r>
            <a:r>
              <a:rPr lang="en"/>
              <a:t>Data Pipeline</a:t>
            </a:r>
            <a:endParaRPr/>
          </a:p>
        </p:txBody>
      </p:sp>
      <p:sp>
        <p:nvSpPr>
          <p:cNvPr id="202" name="Google Shape;202;p19"/>
          <p:cNvSpPr txBox="1"/>
          <p:nvPr>
            <p:ph idx="12" type="sldNum"/>
          </p:nvPr>
        </p:nvSpPr>
        <p:spPr>
          <a:xfrm>
            <a:off x="8447831" y="48213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6</a:t>
            </a:r>
            <a:endParaRPr>
              <a:solidFill>
                <a:srgbClr val="FFFFFF"/>
              </a:solidFill>
            </a:endParaRPr>
          </a:p>
        </p:txBody>
      </p:sp>
      <p:pic>
        <p:nvPicPr>
          <p:cNvPr id="203" name="Google Shape;203;p19"/>
          <p:cNvPicPr preferRelativeResize="0"/>
          <p:nvPr/>
        </p:nvPicPr>
        <p:blipFill rotWithShape="1">
          <a:blip r:embed="rId13">
            <a:alphaModFix/>
          </a:blip>
          <a:srcRect b="0" l="34233" r="28980" t="0"/>
          <a:stretch/>
        </p:blipFill>
        <p:spPr>
          <a:xfrm>
            <a:off x="3237837" y="3658088"/>
            <a:ext cx="654125" cy="723900"/>
          </a:xfrm>
          <a:prstGeom prst="rect">
            <a:avLst/>
          </a:prstGeom>
          <a:noFill/>
          <a:ln>
            <a:noFill/>
          </a:ln>
        </p:spPr>
      </p:pic>
      <p:grpSp>
        <p:nvGrpSpPr>
          <p:cNvPr id="204" name="Google Shape;204;p19"/>
          <p:cNvGrpSpPr/>
          <p:nvPr/>
        </p:nvGrpSpPr>
        <p:grpSpPr>
          <a:xfrm>
            <a:off x="639800" y="1148550"/>
            <a:ext cx="2182144" cy="983700"/>
            <a:chOff x="639800" y="1148550"/>
            <a:chExt cx="2182144" cy="983700"/>
          </a:xfrm>
        </p:grpSpPr>
        <p:pic>
          <p:nvPicPr>
            <p:cNvPr id="205" name="Google Shape;205;p19"/>
            <p:cNvPicPr preferRelativeResize="0"/>
            <p:nvPr/>
          </p:nvPicPr>
          <p:blipFill>
            <a:blip r:embed="rId14">
              <a:alphaModFix/>
            </a:blip>
            <a:stretch>
              <a:fillRect/>
            </a:stretch>
          </p:blipFill>
          <p:spPr>
            <a:xfrm>
              <a:off x="639800" y="1148550"/>
              <a:ext cx="2182144" cy="983700"/>
            </a:xfrm>
            <a:prstGeom prst="rect">
              <a:avLst/>
            </a:prstGeom>
            <a:noFill/>
            <a:ln cap="flat" cmpd="sng" w="9525">
              <a:solidFill>
                <a:srgbClr val="D9D9D9"/>
              </a:solidFill>
              <a:prstDash val="solid"/>
              <a:round/>
              <a:headEnd len="sm" w="sm" type="none"/>
              <a:tailEnd len="sm" w="sm" type="none"/>
            </a:ln>
          </p:spPr>
        </p:pic>
        <p:pic>
          <p:nvPicPr>
            <p:cNvPr id="206" name="Google Shape;206;p19"/>
            <p:cNvPicPr preferRelativeResize="0"/>
            <p:nvPr/>
          </p:nvPicPr>
          <p:blipFill>
            <a:blip r:embed="rId15">
              <a:alphaModFix/>
            </a:blip>
            <a:stretch>
              <a:fillRect/>
            </a:stretch>
          </p:blipFill>
          <p:spPr>
            <a:xfrm>
              <a:off x="2143800" y="1494324"/>
              <a:ext cx="394475" cy="491500"/>
            </a:xfrm>
            <a:prstGeom prst="rect">
              <a:avLst/>
            </a:prstGeom>
            <a:noFill/>
            <a:ln>
              <a:noFill/>
            </a:ln>
          </p:spPr>
        </p:pic>
      </p:grpSp>
      <p:pic>
        <p:nvPicPr>
          <p:cNvPr id="207" name="Google Shape;207;p19"/>
          <p:cNvPicPr preferRelativeResize="0"/>
          <p:nvPr/>
        </p:nvPicPr>
        <p:blipFill>
          <a:blip r:embed="rId16">
            <a:alphaModFix/>
          </a:blip>
          <a:stretch>
            <a:fillRect/>
          </a:stretch>
        </p:blipFill>
        <p:spPr>
          <a:xfrm>
            <a:off x="4191874" y="3653371"/>
            <a:ext cx="860025" cy="779829"/>
          </a:xfrm>
          <a:prstGeom prst="rect">
            <a:avLst/>
          </a:prstGeom>
          <a:noFill/>
          <a:ln>
            <a:noFill/>
          </a:ln>
        </p:spPr>
      </p:pic>
      <p:pic>
        <p:nvPicPr>
          <p:cNvPr id="208" name="Google Shape;208;p19"/>
          <p:cNvPicPr preferRelativeResize="0"/>
          <p:nvPr/>
        </p:nvPicPr>
        <p:blipFill>
          <a:blip r:embed="rId17">
            <a:alphaModFix/>
          </a:blip>
          <a:stretch>
            <a:fillRect/>
          </a:stretch>
        </p:blipFill>
        <p:spPr>
          <a:xfrm>
            <a:off x="5183415" y="3580349"/>
            <a:ext cx="860025" cy="860025"/>
          </a:xfrm>
          <a:prstGeom prst="rect">
            <a:avLst/>
          </a:prstGeom>
          <a:noFill/>
          <a:ln>
            <a:noFill/>
          </a:ln>
        </p:spPr>
      </p:pic>
      <p:sp>
        <p:nvSpPr>
          <p:cNvPr id="209" name="Google Shape;209;p19"/>
          <p:cNvSpPr txBox="1"/>
          <p:nvPr/>
        </p:nvSpPr>
        <p:spPr>
          <a:xfrm>
            <a:off x="9339800" y="1123700"/>
            <a:ext cx="1291200" cy="9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
        <p:nvSpPr>
          <p:cNvPr id="210" name="Google Shape;210;p19"/>
          <p:cNvSpPr txBox="1"/>
          <p:nvPr/>
        </p:nvSpPr>
        <p:spPr>
          <a:xfrm>
            <a:off x="921250" y="2078500"/>
            <a:ext cx="18240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C</a:t>
            </a:r>
            <a:r>
              <a:rPr b="1" lang="en" sz="1000">
                <a:latin typeface="Roboto"/>
                <a:ea typeface="Roboto"/>
                <a:cs typeface="Roboto"/>
                <a:sym typeface="Roboto"/>
              </a:rPr>
              <a:t>omments (2014-2018)</a:t>
            </a:r>
            <a:endParaRPr b="1" sz="1000">
              <a:latin typeface="Roboto"/>
              <a:ea typeface="Roboto"/>
              <a:cs typeface="Roboto"/>
              <a:sym typeface="Roboto"/>
            </a:endParaRPr>
          </a:p>
        </p:txBody>
      </p:sp>
      <p:pic>
        <p:nvPicPr>
          <p:cNvPr id="211" name="Google Shape;211;p19"/>
          <p:cNvPicPr preferRelativeResize="0"/>
          <p:nvPr/>
        </p:nvPicPr>
        <p:blipFill>
          <a:blip r:embed="rId18">
            <a:alphaModFix/>
          </a:blip>
          <a:stretch>
            <a:fillRect/>
          </a:stretch>
        </p:blipFill>
        <p:spPr>
          <a:xfrm>
            <a:off x="7831025" y="1106989"/>
            <a:ext cx="936750" cy="197911"/>
          </a:xfrm>
          <a:prstGeom prst="rect">
            <a:avLst/>
          </a:prstGeom>
          <a:noFill/>
          <a:ln>
            <a:noFill/>
          </a:ln>
        </p:spPr>
      </p:pic>
      <p:pic>
        <p:nvPicPr>
          <p:cNvPr id="212" name="Google Shape;212;p19"/>
          <p:cNvPicPr preferRelativeResize="0"/>
          <p:nvPr/>
        </p:nvPicPr>
        <p:blipFill rotWithShape="1">
          <a:blip r:embed="rId19">
            <a:alphaModFix/>
          </a:blip>
          <a:srcRect b="21281" l="6436" r="10829" t="12294"/>
          <a:stretch/>
        </p:blipFill>
        <p:spPr>
          <a:xfrm>
            <a:off x="7296622" y="213050"/>
            <a:ext cx="1574578" cy="548700"/>
          </a:xfrm>
          <a:prstGeom prst="rect">
            <a:avLst/>
          </a:prstGeom>
          <a:noFill/>
          <a:ln>
            <a:noFill/>
          </a:ln>
        </p:spPr>
      </p:pic>
      <p:sp>
        <p:nvSpPr>
          <p:cNvPr id="213" name="Google Shape;213;p19"/>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lt1"/>
                </a:solidFill>
                <a:latin typeface="Roboto"/>
                <a:ea typeface="Roboto"/>
                <a:cs typeface="Roboto"/>
                <a:sym typeface="Roboto"/>
              </a:rPr>
              <a:t>Project Details</a:t>
            </a:r>
            <a:endParaRPr b="1"/>
          </a:p>
        </p:txBody>
      </p:sp>
      <p:sp>
        <p:nvSpPr>
          <p:cNvPr id="214" name="Google Shape;214;p19"/>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2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6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6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grpSp>
        <p:nvGrpSpPr>
          <p:cNvPr id="219" name="Google Shape;219;p20"/>
          <p:cNvGrpSpPr/>
          <p:nvPr/>
        </p:nvGrpSpPr>
        <p:grpSpPr>
          <a:xfrm>
            <a:off x="2617816" y="2156100"/>
            <a:ext cx="2665234" cy="1766534"/>
            <a:chOff x="2617816" y="2156100"/>
            <a:chExt cx="2665234" cy="1766534"/>
          </a:xfrm>
        </p:grpSpPr>
        <p:sp>
          <p:nvSpPr>
            <p:cNvPr id="220" name="Google Shape;220;p20"/>
            <p:cNvSpPr txBox="1"/>
            <p:nvPr/>
          </p:nvSpPr>
          <p:spPr>
            <a:xfrm>
              <a:off x="3678226" y="2885700"/>
              <a:ext cx="748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1"/>
                  </a:solidFill>
                  <a:latin typeface="Roboto"/>
                  <a:ea typeface="Roboto"/>
                  <a:cs typeface="Roboto"/>
                  <a:sym typeface="Roboto"/>
                </a:rPr>
                <a:t>Definition</a:t>
              </a:r>
              <a:endParaRPr b="1" sz="1000">
                <a:solidFill>
                  <a:schemeClr val="dk1"/>
                </a:solidFill>
                <a:latin typeface="Roboto"/>
                <a:ea typeface="Roboto"/>
                <a:cs typeface="Roboto"/>
                <a:sym typeface="Roboto"/>
              </a:endParaRPr>
            </a:p>
          </p:txBody>
        </p:sp>
        <p:grpSp>
          <p:nvGrpSpPr>
            <p:cNvPr id="221" name="Google Shape;221;p20"/>
            <p:cNvGrpSpPr/>
            <p:nvPr/>
          </p:nvGrpSpPr>
          <p:grpSpPr>
            <a:xfrm>
              <a:off x="2617816" y="2156100"/>
              <a:ext cx="2665234" cy="1766534"/>
              <a:chOff x="2617816" y="2156100"/>
              <a:chExt cx="2665234" cy="1766534"/>
            </a:xfrm>
          </p:grpSpPr>
          <p:grpSp>
            <p:nvGrpSpPr>
              <p:cNvPr id="222" name="Google Shape;222;p20"/>
              <p:cNvGrpSpPr/>
              <p:nvPr/>
            </p:nvGrpSpPr>
            <p:grpSpPr>
              <a:xfrm>
                <a:off x="3034850" y="3154485"/>
                <a:ext cx="2248200" cy="768149"/>
                <a:chOff x="3034850" y="3154485"/>
                <a:chExt cx="2248200" cy="768149"/>
              </a:xfrm>
            </p:grpSpPr>
            <p:sp>
              <p:nvSpPr>
                <p:cNvPr id="223" name="Google Shape;223;p20"/>
                <p:cNvSpPr/>
                <p:nvPr/>
              </p:nvSpPr>
              <p:spPr>
                <a:xfrm>
                  <a:off x="3170313" y="3219134"/>
                  <a:ext cx="1712700" cy="703500"/>
                </a:xfrm>
                <a:prstGeom prst="roundRect">
                  <a:avLst>
                    <a:gd fmla="val 448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4" name="Google Shape;224;p20"/>
                <p:cNvSpPr/>
                <p:nvPr/>
              </p:nvSpPr>
              <p:spPr>
                <a:xfrm>
                  <a:off x="3981663" y="3154485"/>
                  <a:ext cx="90000" cy="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txBox="1"/>
                <p:nvPr/>
              </p:nvSpPr>
              <p:spPr>
                <a:xfrm>
                  <a:off x="3034850" y="3278550"/>
                  <a:ext cx="2248200" cy="498300"/>
                </a:xfrm>
                <a:prstGeom prst="rect">
                  <a:avLst/>
                </a:prstGeom>
                <a:noFill/>
                <a:ln>
                  <a:noFill/>
                </a:ln>
              </p:spPr>
              <p:txBody>
                <a:bodyPr anchorCtr="0" anchor="t" bIns="91425" lIns="91425" spcFirstLastPara="1" rIns="91425" wrap="square" tIns="91425">
                  <a:noAutofit/>
                </a:bodyPr>
                <a:lstStyle/>
                <a:p>
                  <a:pPr indent="-285750" lvl="0" marL="457200" marR="0" rtl="0" algn="l">
                    <a:lnSpc>
                      <a:spcPct val="100000"/>
                    </a:lnSpc>
                    <a:spcBef>
                      <a:spcPts val="0"/>
                    </a:spcBef>
                    <a:spcAft>
                      <a:spcPts val="0"/>
                    </a:spcAft>
                    <a:buClr>
                      <a:srgbClr val="FFFFFF"/>
                    </a:buClr>
                    <a:buSzPts val="900"/>
                    <a:buFont typeface="Roboto"/>
                    <a:buChar char="●"/>
                  </a:pPr>
                  <a:r>
                    <a:rPr b="1" lang="en" sz="900">
                      <a:solidFill>
                        <a:srgbClr val="FFFFFF"/>
                      </a:solidFill>
                      <a:latin typeface="Roboto"/>
                      <a:ea typeface="Roboto"/>
                      <a:cs typeface="Roboto"/>
                      <a:sym typeface="Roboto"/>
                    </a:rPr>
                    <a:t>Sentiment</a:t>
                  </a:r>
                  <a:endParaRPr b="1" sz="900">
                    <a:solidFill>
                      <a:srgbClr val="FFFFFF"/>
                    </a:solidFill>
                    <a:latin typeface="Roboto"/>
                    <a:ea typeface="Roboto"/>
                    <a:cs typeface="Roboto"/>
                    <a:sym typeface="Roboto"/>
                  </a:endParaRPr>
                </a:p>
                <a:p>
                  <a:pPr indent="-285750" lvl="0" marL="457200" marR="0" rtl="0" algn="l">
                    <a:lnSpc>
                      <a:spcPct val="100000"/>
                    </a:lnSpc>
                    <a:spcBef>
                      <a:spcPts val="0"/>
                    </a:spcBef>
                    <a:spcAft>
                      <a:spcPts val="0"/>
                    </a:spcAft>
                    <a:buClr>
                      <a:srgbClr val="FFFFFF"/>
                    </a:buClr>
                    <a:buSzPts val="900"/>
                    <a:buFont typeface="Roboto"/>
                    <a:buChar char="●"/>
                  </a:pPr>
                  <a:r>
                    <a:rPr b="1" lang="en" sz="900">
                      <a:solidFill>
                        <a:srgbClr val="FFFFFF"/>
                      </a:solidFill>
                      <a:latin typeface="Roboto"/>
                      <a:ea typeface="Roboto"/>
                      <a:cs typeface="Roboto"/>
                      <a:sym typeface="Roboto"/>
                    </a:rPr>
                    <a:t>Topic of Toxicity </a:t>
                  </a:r>
                  <a:endParaRPr b="1" sz="900">
                    <a:solidFill>
                      <a:srgbClr val="FFFFFF"/>
                    </a:solidFill>
                    <a:latin typeface="Roboto"/>
                    <a:ea typeface="Roboto"/>
                    <a:cs typeface="Roboto"/>
                    <a:sym typeface="Roboto"/>
                  </a:endParaRPr>
                </a:p>
                <a:p>
                  <a:pPr indent="0" lvl="0" marL="457200" marR="0" rtl="0" algn="l">
                    <a:lnSpc>
                      <a:spcPct val="100000"/>
                    </a:lnSpc>
                    <a:spcBef>
                      <a:spcPts val="0"/>
                    </a:spcBef>
                    <a:spcAft>
                      <a:spcPts val="0"/>
                    </a:spcAft>
                    <a:buNone/>
                  </a:pPr>
                  <a:r>
                    <a:rPr b="1" lang="en" sz="900">
                      <a:solidFill>
                        <a:srgbClr val="FFFFFF"/>
                      </a:solidFill>
                      <a:latin typeface="Roboto"/>
                      <a:ea typeface="Roboto"/>
                      <a:cs typeface="Roboto"/>
                      <a:sym typeface="Roboto"/>
                    </a:rPr>
                    <a:t>(Vulgarity, Bullying, etc.)</a:t>
                  </a:r>
                  <a:endParaRPr sz="700">
                    <a:solidFill>
                      <a:srgbClr val="FFFFFF"/>
                    </a:solidFill>
                    <a:latin typeface="Roboto"/>
                    <a:ea typeface="Roboto"/>
                    <a:cs typeface="Roboto"/>
                    <a:sym typeface="Roboto"/>
                  </a:endParaRPr>
                </a:p>
              </p:txBody>
            </p:sp>
          </p:grpSp>
          <p:grpSp>
            <p:nvGrpSpPr>
              <p:cNvPr id="226" name="Google Shape;226;p20"/>
              <p:cNvGrpSpPr/>
              <p:nvPr/>
            </p:nvGrpSpPr>
            <p:grpSpPr>
              <a:xfrm>
                <a:off x="2617816" y="2156100"/>
                <a:ext cx="1606996" cy="754819"/>
                <a:chOff x="2617816" y="2156100"/>
                <a:chExt cx="1606996" cy="754819"/>
              </a:xfrm>
            </p:grpSpPr>
            <p:sp>
              <p:nvSpPr>
                <p:cNvPr id="227" name="Google Shape;227;p20"/>
                <p:cNvSpPr/>
                <p:nvPr/>
              </p:nvSpPr>
              <p:spPr>
                <a:xfrm flipH="1" rot="711236">
                  <a:off x="2609412" y="2636726"/>
                  <a:ext cx="1350909" cy="57662"/>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rot="-1789476">
                  <a:off x="3946428" y="2721193"/>
                  <a:ext cx="160451" cy="160451"/>
                </a:xfrm>
                <a:prstGeom prst="ellipse">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0"/>
                <p:cNvPicPr preferRelativeResize="0"/>
                <p:nvPr/>
              </p:nvPicPr>
              <p:blipFill rotWithShape="1">
                <a:blip r:embed="rId3">
                  <a:alphaModFix/>
                </a:blip>
                <a:srcRect b="12770" l="0" r="0" t="0"/>
                <a:stretch/>
              </p:blipFill>
              <p:spPr>
                <a:xfrm>
                  <a:off x="3676113" y="2156100"/>
                  <a:ext cx="548700" cy="498200"/>
                </a:xfrm>
                <a:prstGeom prst="rect">
                  <a:avLst/>
                </a:prstGeom>
                <a:noFill/>
                <a:ln>
                  <a:noFill/>
                </a:ln>
              </p:spPr>
            </p:pic>
          </p:grpSp>
        </p:grpSp>
      </p:grpSp>
      <p:grpSp>
        <p:nvGrpSpPr>
          <p:cNvPr id="230" name="Google Shape;230;p20"/>
          <p:cNvGrpSpPr/>
          <p:nvPr/>
        </p:nvGrpSpPr>
        <p:grpSpPr>
          <a:xfrm>
            <a:off x="272175" y="3239088"/>
            <a:ext cx="1754700" cy="703500"/>
            <a:chOff x="272175" y="3239088"/>
            <a:chExt cx="1754700" cy="703500"/>
          </a:xfrm>
        </p:grpSpPr>
        <p:sp>
          <p:nvSpPr>
            <p:cNvPr id="231" name="Google Shape;231;p20"/>
            <p:cNvSpPr/>
            <p:nvPr/>
          </p:nvSpPr>
          <p:spPr>
            <a:xfrm>
              <a:off x="294525" y="3239088"/>
              <a:ext cx="1710000" cy="703500"/>
            </a:xfrm>
            <a:prstGeom prst="roundRect">
              <a:avLst>
                <a:gd fmla="val 4485"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2" name="Google Shape;232;p20"/>
            <p:cNvSpPr txBox="1"/>
            <p:nvPr/>
          </p:nvSpPr>
          <p:spPr>
            <a:xfrm>
              <a:off x="272175" y="3452850"/>
              <a:ext cx="1754700" cy="27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chemeClr val="dk1"/>
                  </a:solidFill>
                  <a:latin typeface="Roboto"/>
                  <a:ea typeface="Roboto"/>
                  <a:cs typeface="Roboto"/>
                  <a:sym typeface="Roboto"/>
                </a:rPr>
                <a:t>Business</a:t>
              </a:r>
              <a:r>
                <a:rPr lang="en" sz="700">
                  <a:solidFill>
                    <a:schemeClr val="dk1"/>
                  </a:solidFill>
                  <a:latin typeface="Roboto"/>
                  <a:ea typeface="Roboto"/>
                  <a:cs typeface="Roboto"/>
                  <a:sym typeface="Roboto"/>
                </a:rPr>
                <a:t> </a:t>
              </a:r>
              <a:r>
                <a:rPr b="1" lang="en" sz="1100">
                  <a:solidFill>
                    <a:schemeClr val="dk1"/>
                  </a:solidFill>
                  <a:latin typeface="Roboto"/>
                  <a:ea typeface="Roboto"/>
                  <a:cs typeface="Roboto"/>
                  <a:sym typeface="Roboto"/>
                </a:rPr>
                <a:t>Requirements</a:t>
              </a:r>
              <a:endParaRPr sz="700">
                <a:solidFill>
                  <a:schemeClr val="dk1"/>
                </a:solidFill>
                <a:latin typeface="Roboto"/>
                <a:ea typeface="Roboto"/>
                <a:cs typeface="Roboto"/>
                <a:sym typeface="Roboto"/>
              </a:endParaRPr>
            </a:p>
          </p:txBody>
        </p:sp>
      </p:grpSp>
      <p:sp>
        <p:nvSpPr>
          <p:cNvPr id="233" name="Google Shape;233;p20"/>
          <p:cNvSpPr txBox="1"/>
          <p:nvPr>
            <p:ph idx="12" type="sldNum"/>
          </p:nvPr>
        </p:nvSpPr>
        <p:spPr>
          <a:xfrm>
            <a:off x="8446275" y="4867498"/>
            <a:ext cx="548700" cy="2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7</a:t>
            </a:r>
            <a:endParaRPr>
              <a:solidFill>
                <a:srgbClr val="FFFFFF"/>
              </a:solidFill>
            </a:endParaRPr>
          </a:p>
        </p:txBody>
      </p:sp>
      <p:grpSp>
        <p:nvGrpSpPr>
          <p:cNvPr id="234" name="Google Shape;234;p20"/>
          <p:cNvGrpSpPr/>
          <p:nvPr/>
        </p:nvGrpSpPr>
        <p:grpSpPr>
          <a:xfrm>
            <a:off x="5283041" y="2052556"/>
            <a:ext cx="2109459" cy="1870078"/>
            <a:chOff x="5283041" y="2052556"/>
            <a:chExt cx="2109459" cy="1870078"/>
          </a:xfrm>
        </p:grpSpPr>
        <p:grpSp>
          <p:nvGrpSpPr>
            <p:cNvPr id="235" name="Google Shape;235;p20"/>
            <p:cNvGrpSpPr/>
            <p:nvPr/>
          </p:nvGrpSpPr>
          <p:grpSpPr>
            <a:xfrm>
              <a:off x="5283041" y="2052556"/>
              <a:ext cx="1831259" cy="1109145"/>
              <a:chOff x="5283041" y="2052556"/>
              <a:chExt cx="1831259" cy="1109145"/>
            </a:xfrm>
          </p:grpSpPr>
          <p:pic>
            <p:nvPicPr>
              <p:cNvPr id="236" name="Google Shape;236;p20"/>
              <p:cNvPicPr preferRelativeResize="0"/>
              <p:nvPr/>
            </p:nvPicPr>
            <p:blipFill rotWithShape="1">
              <a:blip r:embed="rId4">
                <a:alphaModFix/>
              </a:blip>
              <a:srcRect b="7825" l="0" r="0" t="0"/>
              <a:stretch/>
            </p:blipFill>
            <p:spPr>
              <a:xfrm>
                <a:off x="6295100" y="2052556"/>
                <a:ext cx="617025" cy="608045"/>
              </a:xfrm>
              <a:prstGeom prst="rect">
                <a:avLst/>
              </a:prstGeom>
              <a:noFill/>
              <a:ln>
                <a:noFill/>
              </a:ln>
            </p:spPr>
          </p:pic>
          <p:sp>
            <p:nvSpPr>
              <p:cNvPr id="237" name="Google Shape;237;p20"/>
              <p:cNvSpPr/>
              <p:nvPr/>
            </p:nvSpPr>
            <p:spPr>
              <a:xfrm flipH="1" rot="711236">
                <a:off x="5274637" y="2635876"/>
                <a:ext cx="1350909" cy="57662"/>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rot="-1789476">
                <a:off x="6455917" y="2721193"/>
                <a:ext cx="160451" cy="160451"/>
              </a:xfrm>
              <a:prstGeom prst="ellipse">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txBox="1"/>
              <p:nvPr/>
            </p:nvSpPr>
            <p:spPr>
              <a:xfrm>
                <a:off x="6179800" y="2885700"/>
                <a:ext cx="934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1"/>
                    </a:solidFill>
                    <a:latin typeface="Roboto"/>
                    <a:ea typeface="Roboto"/>
                    <a:cs typeface="Roboto"/>
                    <a:sym typeface="Roboto"/>
                  </a:rPr>
                  <a:t>Visualization</a:t>
                </a:r>
                <a:endParaRPr b="1" sz="1000">
                  <a:solidFill>
                    <a:schemeClr val="dk1"/>
                  </a:solidFill>
                  <a:latin typeface="Roboto"/>
                  <a:ea typeface="Roboto"/>
                  <a:cs typeface="Roboto"/>
                  <a:sym typeface="Roboto"/>
                </a:endParaRPr>
              </a:p>
            </p:txBody>
          </p:sp>
        </p:grpSp>
        <p:grpSp>
          <p:nvGrpSpPr>
            <p:cNvPr id="240" name="Google Shape;240;p20"/>
            <p:cNvGrpSpPr/>
            <p:nvPr/>
          </p:nvGrpSpPr>
          <p:grpSpPr>
            <a:xfrm>
              <a:off x="5679800" y="3154485"/>
              <a:ext cx="1712700" cy="768149"/>
              <a:chOff x="5679800" y="3154485"/>
              <a:chExt cx="1712700" cy="768149"/>
            </a:xfrm>
          </p:grpSpPr>
          <p:sp>
            <p:nvSpPr>
              <p:cNvPr id="241" name="Google Shape;241;p20"/>
              <p:cNvSpPr/>
              <p:nvPr/>
            </p:nvSpPr>
            <p:spPr>
              <a:xfrm>
                <a:off x="5679800" y="3219134"/>
                <a:ext cx="1712700" cy="703500"/>
              </a:xfrm>
              <a:prstGeom prst="roundRect">
                <a:avLst>
                  <a:gd fmla="val 448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p20"/>
              <p:cNvSpPr txBox="1"/>
              <p:nvPr/>
            </p:nvSpPr>
            <p:spPr>
              <a:xfrm>
                <a:off x="5724050" y="3215759"/>
                <a:ext cx="1624200" cy="62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rgbClr val="FFFFFF"/>
                  </a:solidFill>
                  <a:latin typeface="Roboto"/>
                  <a:ea typeface="Roboto"/>
                  <a:cs typeface="Roboto"/>
                  <a:sym typeface="Roboto"/>
                </a:endParaRPr>
              </a:p>
              <a:p>
                <a:pPr indent="0" lvl="0" marL="0" rtl="0" algn="ctr">
                  <a:lnSpc>
                    <a:spcPct val="115000"/>
                  </a:lnSpc>
                  <a:spcBef>
                    <a:spcPts val="1600"/>
                  </a:spcBef>
                  <a:spcAft>
                    <a:spcPts val="1600"/>
                  </a:spcAft>
                  <a:buNone/>
                </a:pPr>
                <a:r>
                  <a:rPr b="1" lang="en" sz="1000">
                    <a:solidFill>
                      <a:srgbClr val="FFFFFF"/>
                    </a:solidFill>
                    <a:latin typeface="Roboto"/>
                    <a:ea typeface="Roboto"/>
                    <a:cs typeface="Roboto"/>
                    <a:sym typeface="Roboto"/>
                  </a:rPr>
                  <a:t>Interactive Visualization Dashboards</a:t>
                </a:r>
                <a:endParaRPr sz="700">
                  <a:solidFill>
                    <a:srgbClr val="5E5E5E"/>
                  </a:solidFill>
                </a:endParaRPr>
              </a:p>
            </p:txBody>
          </p:sp>
          <p:sp>
            <p:nvSpPr>
              <p:cNvPr id="243" name="Google Shape;243;p20"/>
              <p:cNvSpPr/>
              <p:nvPr/>
            </p:nvSpPr>
            <p:spPr>
              <a:xfrm>
                <a:off x="6491150" y="3154485"/>
                <a:ext cx="90000" cy="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4" name="Google Shape;244;p20"/>
          <p:cNvSpPr txBox="1"/>
          <p:nvPr>
            <p:ph idx="4294967295" type="title"/>
          </p:nvPr>
        </p:nvSpPr>
        <p:spPr>
          <a:xfrm>
            <a:off x="311700" y="271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Workflow</a:t>
            </a:r>
            <a:endParaRPr/>
          </a:p>
        </p:txBody>
      </p:sp>
      <p:grpSp>
        <p:nvGrpSpPr>
          <p:cNvPr id="245" name="Google Shape;245;p20"/>
          <p:cNvGrpSpPr/>
          <p:nvPr/>
        </p:nvGrpSpPr>
        <p:grpSpPr>
          <a:xfrm>
            <a:off x="1038692" y="1390747"/>
            <a:ext cx="2405108" cy="1884503"/>
            <a:chOff x="1038692" y="1390747"/>
            <a:chExt cx="2405108" cy="1884503"/>
          </a:xfrm>
        </p:grpSpPr>
        <p:grpSp>
          <p:nvGrpSpPr>
            <p:cNvPr id="246" name="Google Shape;246;p20"/>
            <p:cNvGrpSpPr/>
            <p:nvPr/>
          </p:nvGrpSpPr>
          <p:grpSpPr>
            <a:xfrm>
              <a:off x="1038692" y="2772150"/>
              <a:ext cx="219000" cy="503100"/>
              <a:chOff x="1267292" y="2772150"/>
              <a:chExt cx="219000" cy="503100"/>
            </a:xfrm>
          </p:grpSpPr>
          <p:sp>
            <p:nvSpPr>
              <p:cNvPr id="247" name="Google Shape;247;p20"/>
              <p:cNvSpPr/>
              <p:nvPr/>
            </p:nvSpPr>
            <p:spPr>
              <a:xfrm rot="-1789476">
                <a:off x="1296566" y="2801424"/>
                <a:ext cx="160451" cy="160451"/>
              </a:xfrm>
              <a:prstGeom prst="ellipse">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1290400" y="2952838"/>
                <a:ext cx="172800" cy="12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rot="-5391308">
                <a:off x="1258149" y="3126150"/>
                <a:ext cx="237301" cy="60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0"/>
            <p:cNvGrpSpPr/>
            <p:nvPr/>
          </p:nvGrpSpPr>
          <p:grpSpPr>
            <a:xfrm>
              <a:off x="1170900" y="1390747"/>
              <a:ext cx="2272900" cy="1849494"/>
              <a:chOff x="1170900" y="1390747"/>
              <a:chExt cx="2272900" cy="1849494"/>
            </a:xfrm>
          </p:grpSpPr>
          <p:sp>
            <p:nvSpPr>
              <p:cNvPr id="251" name="Google Shape;251;p20"/>
              <p:cNvSpPr/>
              <p:nvPr/>
            </p:nvSpPr>
            <p:spPr>
              <a:xfrm>
                <a:off x="1731100" y="1390747"/>
                <a:ext cx="1712700" cy="703500"/>
              </a:xfrm>
              <a:prstGeom prst="roundRect">
                <a:avLst>
                  <a:gd fmla="val 448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2" name="Google Shape;252;p20"/>
              <p:cNvSpPr/>
              <p:nvPr/>
            </p:nvSpPr>
            <p:spPr>
              <a:xfrm rot="10800000">
                <a:off x="2542425" y="2089840"/>
                <a:ext cx="90000" cy="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rot="-823091">
                <a:off x="1157610" y="2640287"/>
                <a:ext cx="1415581" cy="57772"/>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txBox="1"/>
              <p:nvPr/>
            </p:nvSpPr>
            <p:spPr>
              <a:xfrm>
                <a:off x="1775350" y="1427949"/>
                <a:ext cx="1624200" cy="50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Roboto"/>
                    <a:ea typeface="Roboto"/>
                    <a:cs typeface="Roboto"/>
                    <a:sym typeface="Roboto"/>
                  </a:rPr>
                  <a:t>What metrics signal community health? </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1600"/>
                  </a:spcAft>
                  <a:buNone/>
                </a:pPr>
                <a:r>
                  <a:t/>
                </a:r>
                <a:endParaRPr sz="700">
                  <a:solidFill>
                    <a:srgbClr val="FFFFFF"/>
                  </a:solidFill>
                  <a:latin typeface="Roboto"/>
                  <a:ea typeface="Roboto"/>
                  <a:cs typeface="Roboto"/>
                  <a:sym typeface="Roboto"/>
                </a:endParaRPr>
              </a:p>
            </p:txBody>
          </p:sp>
          <p:sp>
            <p:nvSpPr>
              <p:cNvPr id="255" name="Google Shape;255;p20"/>
              <p:cNvSpPr txBox="1"/>
              <p:nvPr/>
            </p:nvSpPr>
            <p:spPr>
              <a:xfrm>
                <a:off x="2161976" y="2156100"/>
                <a:ext cx="765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Question</a:t>
                </a:r>
                <a:endParaRPr b="1" sz="10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t/>
                </a:r>
                <a:endParaRPr b="1" sz="1000">
                  <a:solidFill>
                    <a:srgbClr val="701C7F"/>
                  </a:solidFill>
                  <a:latin typeface="Roboto"/>
                  <a:ea typeface="Roboto"/>
                  <a:cs typeface="Roboto"/>
                  <a:sym typeface="Roboto"/>
                </a:endParaRPr>
              </a:p>
            </p:txBody>
          </p:sp>
          <p:sp>
            <p:nvSpPr>
              <p:cNvPr id="256" name="Google Shape;256;p20"/>
              <p:cNvSpPr/>
              <p:nvPr/>
            </p:nvSpPr>
            <p:spPr>
              <a:xfrm rot="-1789476">
                <a:off x="2537616" y="2448624"/>
                <a:ext cx="160451" cy="160451"/>
              </a:xfrm>
              <a:prstGeom prst="ellipse">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20"/>
              <p:cNvPicPr preferRelativeResize="0"/>
              <p:nvPr/>
            </p:nvPicPr>
            <p:blipFill>
              <a:blip r:embed="rId5">
                <a:alphaModFix/>
              </a:blip>
              <a:stretch>
                <a:fillRect/>
              </a:stretch>
            </p:blipFill>
            <p:spPr>
              <a:xfrm>
                <a:off x="2313065" y="2691540"/>
                <a:ext cx="548700" cy="548700"/>
              </a:xfrm>
              <a:prstGeom prst="rect">
                <a:avLst/>
              </a:prstGeom>
              <a:noFill/>
              <a:ln>
                <a:noFill/>
              </a:ln>
            </p:spPr>
          </p:pic>
        </p:grpSp>
      </p:grpSp>
      <p:grpSp>
        <p:nvGrpSpPr>
          <p:cNvPr id="258" name="Google Shape;258;p20"/>
          <p:cNvGrpSpPr/>
          <p:nvPr/>
        </p:nvGrpSpPr>
        <p:grpSpPr>
          <a:xfrm>
            <a:off x="4001967" y="1390747"/>
            <a:ext cx="2137458" cy="1809112"/>
            <a:chOff x="4001967" y="1390747"/>
            <a:chExt cx="2137458" cy="1809112"/>
          </a:xfrm>
        </p:grpSpPr>
        <p:grpSp>
          <p:nvGrpSpPr>
            <p:cNvPr id="259" name="Google Shape;259;p20"/>
            <p:cNvGrpSpPr/>
            <p:nvPr/>
          </p:nvGrpSpPr>
          <p:grpSpPr>
            <a:xfrm>
              <a:off x="4343400" y="1390747"/>
              <a:ext cx="1796025" cy="766593"/>
              <a:chOff x="4343400" y="1390747"/>
              <a:chExt cx="1796025" cy="766593"/>
            </a:xfrm>
          </p:grpSpPr>
          <p:sp>
            <p:nvSpPr>
              <p:cNvPr id="260" name="Google Shape;260;p20"/>
              <p:cNvSpPr/>
              <p:nvPr/>
            </p:nvSpPr>
            <p:spPr>
              <a:xfrm>
                <a:off x="4426725" y="1390747"/>
                <a:ext cx="1712700" cy="703500"/>
              </a:xfrm>
              <a:prstGeom prst="roundRect">
                <a:avLst>
                  <a:gd fmla="val 448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61" name="Google Shape;261;p20"/>
              <p:cNvGrpSpPr/>
              <p:nvPr/>
            </p:nvGrpSpPr>
            <p:grpSpPr>
              <a:xfrm>
                <a:off x="4343400" y="1465850"/>
                <a:ext cx="1754700" cy="691490"/>
                <a:chOff x="4343400" y="1465850"/>
                <a:chExt cx="1754700" cy="691490"/>
              </a:xfrm>
            </p:grpSpPr>
            <p:sp>
              <p:nvSpPr>
                <p:cNvPr id="262" name="Google Shape;262;p20"/>
                <p:cNvSpPr/>
                <p:nvPr/>
              </p:nvSpPr>
              <p:spPr>
                <a:xfrm rot="10800000">
                  <a:off x="5238050" y="2089840"/>
                  <a:ext cx="90000" cy="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txBox="1"/>
                <p:nvPr/>
              </p:nvSpPr>
              <p:spPr>
                <a:xfrm>
                  <a:off x="4343400" y="1465850"/>
                  <a:ext cx="1754700" cy="624600"/>
                </a:xfrm>
                <a:prstGeom prst="rect">
                  <a:avLst/>
                </a:prstGeom>
                <a:noFill/>
                <a:ln>
                  <a:noFill/>
                </a:ln>
              </p:spPr>
              <p:txBody>
                <a:bodyPr anchorCtr="0" anchor="t" bIns="91425" lIns="91425" spcFirstLastPara="1" rIns="91425" wrap="square" tIns="91425">
                  <a:noAutofit/>
                </a:bodyPr>
                <a:lstStyle/>
                <a:p>
                  <a:pPr indent="-292100" lvl="0" marL="457200" marR="0" rtl="0" algn="ctr">
                    <a:lnSpc>
                      <a:spcPct val="100000"/>
                    </a:lnSpc>
                    <a:spcBef>
                      <a:spcPts val="0"/>
                    </a:spcBef>
                    <a:spcAft>
                      <a:spcPts val="0"/>
                    </a:spcAft>
                    <a:buClr>
                      <a:srgbClr val="FFFFFF"/>
                    </a:buClr>
                    <a:buSzPts val="1000"/>
                    <a:buFont typeface="Roboto"/>
                    <a:buChar char="●"/>
                  </a:pPr>
                  <a:r>
                    <a:rPr b="1" lang="en" sz="1000">
                      <a:solidFill>
                        <a:srgbClr val="FFFFFF"/>
                      </a:solidFill>
                      <a:latin typeface="Roboto"/>
                      <a:ea typeface="Roboto"/>
                      <a:cs typeface="Roboto"/>
                      <a:sym typeface="Roboto"/>
                    </a:rPr>
                    <a:t>+/- Comment Ratio</a:t>
                  </a:r>
                  <a:endParaRPr b="1" sz="1000">
                    <a:solidFill>
                      <a:srgbClr val="FFFFFF"/>
                    </a:solidFill>
                    <a:latin typeface="Roboto"/>
                    <a:ea typeface="Roboto"/>
                    <a:cs typeface="Roboto"/>
                    <a:sym typeface="Roboto"/>
                  </a:endParaRPr>
                </a:p>
                <a:p>
                  <a:pPr indent="-292100" lvl="0" marL="457200" marR="0" rtl="0" algn="l">
                    <a:lnSpc>
                      <a:spcPct val="100000"/>
                    </a:lnSpc>
                    <a:spcBef>
                      <a:spcPts val="0"/>
                    </a:spcBef>
                    <a:spcAft>
                      <a:spcPts val="0"/>
                    </a:spcAft>
                    <a:buClr>
                      <a:srgbClr val="FFFFFF"/>
                    </a:buClr>
                    <a:buSzPts val="1000"/>
                    <a:buFont typeface="Roboto"/>
                    <a:buChar char="●"/>
                  </a:pPr>
                  <a:r>
                    <a:rPr b="1" lang="en" sz="1000">
                      <a:solidFill>
                        <a:srgbClr val="FFFFFF"/>
                      </a:solidFill>
                      <a:latin typeface="Roboto"/>
                      <a:ea typeface="Roboto"/>
                      <a:cs typeface="Roboto"/>
                      <a:sym typeface="Roboto"/>
                    </a:rPr>
                    <a:t>Toxicity Rate</a:t>
                  </a:r>
                  <a:endParaRPr sz="700">
                    <a:solidFill>
                      <a:srgbClr val="5E5E5E"/>
                    </a:solidFill>
                  </a:endParaRPr>
                </a:p>
              </p:txBody>
            </p:sp>
          </p:grpSp>
        </p:grpSp>
        <p:grpSp>
          <p:nvGrpSpPr>
            <p:cNvPr id="264" name="Google Shape;264;p20"/>
            <p:cNvGrpSpPr/>
            <p:nvPr/>
          </p:nvGrpSpPr>
          <p:grpSpPr>
            <a:xfrm>
              <a:off x="4001967" y="2156101"/>
              <a:ext cx="1689683" cy="1043758"/>
              <a:chOff x="4001967" y="2156101"/>
              <a:chExt cx="1689683" cy="1043758"/>
            </a:xfrm>
          </p:grpSpPr>
          <p:sp>
            <p:nvSpPr>
              <p:cNvPr id="265" name="Google Shape;265;p20"/>
              <p:cNvSpPr/>
              <p:nvPr/>
            </p:nvSpPr>
            <p:spPr>
              <a:xfrm rot="-711236">
                <a:off x="3993563" y="2635876"/>
                <a:ext cx="1350909" cy="57662"/>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rot="-1789476">
                <a:off x="5202841" y="2447774"/>
                <a:ext cx="160451" cy="160451"/>
              </a:xfrm>
              <a:prstGeom prst="ellipse">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txBox="1"/>
              <p:nvPr/>
            </p:nvSpPr>
            <p:spPr>
              <a:xfrm>
                <a:off x="4939156" y="2156101"/>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1"/>
                    </a:solidFill>
                    <a:latin typeface="Roboto"/>
                    <a:ea typeface="Roboto"/>
                    <a:cs typeface="Roboto"/>
                    <a:sym typeface="Roboto"/>
                  </a:rPr>
                  <a:t>Metric</a:t>
                </a:r>
                <a:endParaRPr b="1" sz="1000">
                  <a:solidFill>
                    <a:schemeClr val="dk1"/>
                  </a:solidFill>
                  <a:latin typeface="Roboto"/>
                  <a:ea typeface="Roboto"/>
                  <a:cs typeface="Roboto"/>
                  <a:sym typeface="Roboto"/>
                </a:endParaRPr>
              </a:p>
            </p:txBody>
          </p:sp>
          <p:pic>
            <p:nvPicPr>
              <p:cNvPr id="268" name="Google Shape;268;p20"/>
              <p:cNvPicPr preferRelativeResize="0"/>
              <p:nvPr/>
            </p:nvPicPr>
            <p:blipFill rotWithShape="1">
              <a:blip r:embed="rId6">
                <a:alphaModFix/>
              </a:blip>
              <a:srcRect b="4069" l="220" r="-220" t="-4070"/>
              <a:stretch/>
            </p:blipFill>
            <p:spPr>
              <a:xfrm>
                <a:off x="4994750" y="2677176"/>
                <a:ext cx="696900" cy="522683"/>
              </a:xfrm>
              <a:prstGeom prst="rect">
                <a:avLst/>
              </a:prstGeom>
              <a:noFill/>
              <a:ln>
                <a:noFill/>
              </a:ln>
            </p:spPr>
          </p:pic>
        </p:grpSp>
      </p:grpSp>
      <p:grpSp>
        <p:nvGrpSpPr>
          <p:cNvPr id="269" name="Google Shape;269;p20"/>
          <p:cNvGrpSpPr/>
          <p:nvPr/>
        </p:nvGrpSpPr>
        <p:grpSpPr>
          <a:xfrm>
            <a:off x="6617152" y="1388497"/>
            <a:ext cx="2213898" cy="2227678"/>
            <a:chOff x="6617152" y="1388497"/>
            <a:chExt cx="2213898" cy="2227678"/>
          </a:xfrm>
        </p:grpSpPr>
        <p:sp>
          <p:nvSpPr>
            <p:cNvPr id="270" name="Google Shape;270;p20"/>
            <p:cNvSpPr/>
            <p:nvPr/>
          </p:nvSpPr>
          <p:spPr>
            <a:xfrm>
              <a:off x="7067800" y="1388497"/>
              <a:ext cx="1712700" cy="703500"/>
            </a:xfrm>
            <a:prstGeom prst="roundRect">
              <a:avLst>
                <a:gd fmla="val 448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1" name="Google Shape;271;p20"/>
            <p:cNvSpPr/>
            <p:nvPr/>
          </p:nvSpPr>
          <p:spPr>
            <a:xfrm rot="-5391308">
              <a:off x="7860374" y="2635100"/>
              <a:ext cx="237301" cy="60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20"/>
            <p:cNvGrpSpPr/>
            <p:nvPr/>
          </p:nvGrpSpPr>
          <p:grpSpPr>
            <a:xfrm>
              <a:off x="6617152" y="1394575"/>
              <a:ext cx="2213898" cy="2221600"/>
              <a:chOff x="6617152" y="1394575"/>
              <a:chExt cx="2213898" cy="2221600"/>
            </a:xfrm>
          </p:grpSpPr>
          <p:grpSp>
            <p:nvGrpSpPr>
              <p:cNvPr id="273" name="Google Shape;273;p20"/>
              <p:cNvGrpSpPr/>
              <p:nvPr/>
            </p:nvGrpSpPr>
            <p:grpSpPr>
              <a:xfrm>
                <a:off x="7076350" y="1394575"/>
                <a:ext cx="1754700" cy="762778"/>
                <a:chOff x="7076350" y="1394575"/>
                <a:chExt cx="1754700" cy="762778"/>
              </a:xfrm>
            </p:grpSpPr>
            <p:sp>
              <p:nvSpPr>
                <p:cNvPr id="274" name="Google Shape;274;p20"/>
                <p:cNvSpPr txBox="1"/>
                <p:nvPr/>
              </p:nvSpPr>
              <p:spPr>
                <a:xfrm>
                  <a:off x="7076350" y="1394575"/>
                  <a:ext cx="1754700" cy="62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chemeClr val="dk1"/>
                      </a:solidFill>
                      <a:latin typeface="Roboto"/>
                      <a:ea typeface="Roboto"/>
                      <a:cs typeface="Roboto"/>
                      <a:sym typeface="Roboto"/>
                    </a:rPr>
                    <a:t>Ensemble of useful metrics for characterizing communities</a:t>
                  </a:r>
                  <a:endParaRPr sz="700">
                    <a:solidFill>
                      <a:schemeClr val="dk1"/>
                    </a:solidFill>
                    <a:latin typeface="Roboto"/>
                    <a:ea typeface="Roboto"/>
                    <a:cs typeface="Roboto"/>
                    <a:sym typeface="Roboto"/>
                  </a:endParaRPr>
                </a:p>
              </p:txBody>
            </p:sp>
            <p:sp>
              <p:nvSpPr>
                <p:cNvPr id="275" name="Google Shape;275;p20"/>
                <p:cNvSpPr/>
                <p:nvPr/>
              </p:nvSpPr>
              <p:spPr>
                <a:xfrm rot="10800000">
                  <a:off x="7879150" y="2089853"/>
                  <a:ext cx="90000" cy="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0"/>
              <p:cNvGrpSpPr/>
              <p:nvPr/>
            </p:nvGrpSpPr>
            <p:grpSpPr>
              <a:xfrm>
                <a:off x="6617152" y="2138901"/>
                <a:ext cx="1829123" cy="1477274"/>
                <a:chOff x="6617152" y="2138901"/>
                <a:chExt cx="1829123" cy="1477274"/>
              </a:xfrm>
            </p:grpSpPr>
            <p:sp>
              <p:nvSpPr>
                <p:cNvPr id="277" name="Google Shape;277;p20"/>
                <p:cNvSpPr/>
                <p:nvPr/>
              </p:nvSpPr>
              <p:spPr>
                <a:xfrm rot="9161">
                  <a:off x="6617150" y="2772243"/>
                  <a:ext cx="1350905" cy="57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txBox="1"/>
                <p:nvPr/>
              </p:nvSpPr>
              <p:spPr>
                <a:xfrm>
                  <a:off x="7575706" y="2138901"/>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1"/>
                      </a:solidFill>
                      <a:latin typeface="Roboto"/>
                      <a:ea typeface="Roboto"/>
                      <a:cs typeface="Roboto"/>
                      <a:sym typeface="Roboto"/>
                    </a:rPr>
                    <a:t>Toolkit</a:t>
                  </a:r>
                  <a:endParaRPr b="1" sz="1000">
                    <a:solidFill>
                      <a:schemeClr val="dk1"/>
                    </a:solidFill>
                    <a:latin typeface="Roboto"/>
                    <a:ea typeface="Roboto"/>
                    <a:cs typeface="Roboto"/>
                    <a:sym typeface="Roboto"/>
                  </a:endParaRPr>
                </a:p>
              </p:txBody>
            </p:sp>
            <p:sp>
              <p:nvSpPr>
                <p:cNvPr id="279" name="Google Shape;279;p20"/>
                <p:cNvSpPr/>
                <p:nvPr/>
              </p:nvSpPr>
              <p:spPr>
                <a:xfrm>
                  <a:off x="7892625" y="2461788"/>
                  <a:ext cx="172800" cy="129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rot="-1789476">
                  <a:off x="7898792" y="2720818"/>
                  <a:ext cx="160451" cy="160451"/>
                </a:xfrm>
                <a:prstGeom prst="ellipse">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20"/>
                <p:cNvPicPr preferRelativeResize="0"/>
                <p:nvPr/>
              </p:nvPicPr>
              <p:blipFill>
                <a:blip r:embed="rId7">
                  <a:alphaModFix/>
                </a:blip>
                <a:stretch>
                  <a:fillRect/>
                </a:stretch>
              </p:blipFill>
              <p:spPr>
                <a:xfrm>
                  <a:off x="7511776" y="2916205"/>
                  <a:ext cx="934500" cy="699970"/>
                </a:xfrm>
                <a:prstGeom prst="rect">
                  <a:avLst/>
                </a:prstGeom>
                <a:noFill/>
                <a:ln>
                  <a:noFill/>
                </a:ln>
              </p:spPr>
            </p:pic>
          </p:grpSp>
        </p:grpSp>
      </p:grpSp>
      <p:sp>
        <p:nvSpPr>
          <p:cNvPr id="282" name="Google Shape;282;p20"/>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lt1"/>
                </a:solidFill>
                <a:latin typeface="Roboto"/>
                <a:ea typeface="Roboto"/>
                <a:cs typeface="Roboto"/>
                <a:sym typeface="Roboto"/>
              </a:rPr>
              <a:t>Project Details</a:t>
            </a:r>
            <a:endParaRPr b="1"/>
          </a:p>
        </p:txBody>
      </p:sp>
      <p:sp>
        <p:nvSpPr>
          <p:cNvPr id="283" name="Google Shape;283;p20"/>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21"/>
          <p:cNvPicPr preferRelativeResize="0"/>
          <p:nvPr/>
        </p:nvPicPr>
        <p:blipFill>
          <a:blip r:embed="rId3">
            <a:alphaModFix/>
          </a:blip>
          <a:stretch>
            <a:fillRect/>
          </a:stretch>
        </p:blipFill>
        <p:spPr>
          <a:xfrm>
            <a:off x="373350" y="1018150"/>
            <a:ext cx="8310275" cy="3894926"/>
          </a:xfrm>
          <a:prstGeom prst="rect">
            <a:avLst/>
          </a:prstGeom>
          <a:noFill/>
          <a:ln>
            <a:noFill/>
          </a:ln>
        </p:spPr>
      </p:pic>
      <p:sp>
        <p:nvSpPr>
          <p:cNvPr id="289" name="Google Shape;289;p21"/>
          <p:cNvSpPr txBox="1"/>
          <p:nvPr>
            <p:ph idx="4294967295" type="title"/>
          </p:nvPr>
        </p:nvSpPr>
        <p:spPr>
          <a:xfrm>
            <a:off x="373350" y="410000"/>
            <a:ext cx="8458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Toxicity Trends can indicate Community Health</a:t>
            </a:r>
            <a:endParaRPr/>
          </a:p>
        </p:txBody>
      </p:sp>
      <p:sp>
        <p:nvSpPr>
          <p:cNvPr id="290" name="Google Shape;290;p21"/>
          <p:cNvSpPr txBox="1"/>
          <p:nvPr>
            <p:ph idx="12" type="sldNum"/>
          </p:nvPr>
        </p:nvSpPr>
        <p:spPr>
          <a:xfrm>
            <a:off x="8473306" y="483686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rPr>
              <a:t>8</a:t>
            </a:r>
            <a:endParaRPr>
              <a:solidFill>
                <a:srgbClr val="F3F3F3"/>
              </a:solidFill>
            </a:endParaRPr>
          </a:p>
        </p:txBody>
      </p:sp>
      <p:pic>
        <p:nvPicPr>
          <p:cNvPr id="291" name="Google Shape;291;p21"/>
          <p:cNvPicPr preferRelativeResize="0"/>
          <p:nvPr/>
        </p:nvPicPr>
        <p:blipFill>
          <a:blip r:embed="rId4">
            <a:alphaModFix/>
          </a:blip>
          <a:stretch>
            <a:fillRect/>
          </a:stretch>
        </p:blipFill>
        <p:spPr>
          <a:xfrm>
            <a:off x="984253" y="2733675"/>
            <a:ext cx="1100947" cy="825700"/>
          </a:xfrm>
          <a:prstGeom prst="rect">
            <a:avLst/>
          </a:prstGeom>
          <a:noFill/>
          <a:ln>
            <a:noFill/>
          </a:ln>
        </p:spPr>
      </p:pic>
      <p:pic>
        <p:nvPicPr>
          <p:cNvPr id="292" name="Google Shape;292;p21"/>
          <p:cNvPicPr preferRelativeResize="0"/>
          <p:nvPr/>
        </p:nvPicPr>
        <p:blipFill>
          <a:blip r:embed="rId5">
            <a:alphaModFix/>
          </a:blip>
          <a:stretch>
            <a:fillRect/>
          </a:stretch>
        </p:blipFill>
        <p:spPr>
          <a:xfrm>
            <a:off x="7619649" y="2944800"/>
            <a:ext cx="940675" cy="1322400"/>
          </a:xfrm>
          <a:prstGeom prst="rect">
            <a:avLst/>
          </a:prstGeom>
          <a:noFill/>
          <a:ln>
            <a:noFill/>
          </a:ln>
        </p:spPr>
      </p:pic>
      <p:pic>
        <p:nvPicPr>
          <p:cNvPr id="293" name="Google Shape;293;p21"/>
          <p:cNvPicPr preferRelativeResize="0"/>
          <p:nvPr/>
        </p:nvPicPr>
        <p:blipFill>
          <a:blip r:embed="rId6">
            <a:alphaModFix/>
          </a:blip>
          <a:stretch>
            <a:fillRect/>
          </a:stretch>
        </p:blipFill>
        <p:spPr>
          <a:xfrm>
            <a:off x="3689475" y="2439425"/>
            <a:ext cx="661875" cy="661875"/>
          </a:xfrm>
          <a:prstGeom prst="rect">
            <a:avLst/>
          </a:prstGeom>
          <a:noFill/>
          <a:ln>
            <a:noFill/>
          </a:ln>
        </p:spPr>
      </p:pic>
      <p:pic>
        <p:nvPicPr>
          <p:cNvPr id="294" name="Google Shape;294;p21"/>
          <p:cNvPicPr preferRelativeResize="0"/>
          <p:nvPr/>
        </p:nvPicPr>
        <p:blipFill>
          <a:blip r:embed="rId7">
            <a:alphaModFix/>
          </a:blip>
          <a:stretch>
            <a:fillRect/>
          </a:stretch>
        </p:blipFill>
        <p:spPr>
          <a:xfrm>
            <a:off x="2362200" y="2725331"/>
            <a:ext cx="825700" cy="825700"/>
          </a:xfrm>
          <a:prstGeom prst="rect">
            <a:avLst/>
          </a:prstGeom>
          <a:noFill/>
          <a:ln>
            <a:noFill/>
          </a:ln>
        </p:spPr>
      </p:pic>
      <p:pic>
        <p:nvPicPr>
          <p:cNvPr id="295" name="Google Shape;295;p21"/>
          <p:cNvPicPr preferRelativeResize="0"/>
          <p:nvPr/>
        </p:nvPicPr>
        <p:blipFill rotWithShape="1">
          <a:blip r:embed="rId8">
            <a:alphaModFix/>
          </a:blip>
          <a:srcRect b="11847" l="0" r="0" t="0"/>
          <a:stretch/>
        </p:blipFill>
        <p:spPr>
          <a:xfrm>
            <a:off x="6191288" y="1958299"/>
            <a:ext cx="1019987" cy="749275"/>
          </a:xfrm>
          <a:prstGeom prst="rect">
            <a:avLst/>
          </a:prstGeom>
          <a:noFill/>
          <a:ln>
            <a:noFill/>
          </a:ln>
        </p:spPr>
      </p:pic>
      <p:pic>
        <p:nvPicPr>
          <p:cNvPr id="296" name="Google Shape;296;p21"/>
          <p:cNvPicPr preferRelativeResize="0"/>
          <p:nvPr/>
        </p:nvPicPr>
        <p:blipFill>
          <a:blip r:embed="rId9">
            <a:alphaModFix/>
          </a:blip>
          <a:stretch>
            <a:fillRect/>
          </a:stretch>
        </p:blipFill>
        <p:spPr>
          <a:xfrm>
            <a:off x="4753375" y="2885733"/>
            <a:ext cx="1229575" cy="825700"/>
          </a:xfrm>
          <a:prstGeom prst="rect">
            <a:avLst/>
          </a:prstGeom>
          <a:noFill/>
          <a:ln>
            <a:noFill/>
          </a:ln>
        </p:spPr>
      </p:pic>
      <p:sp>
        <p:nvSpPr>
          <p:cNvPr id="297" name="Google Shape;297;p21"/>
          <p:cNvSpPr/>
          <p:nvPr/>
        </p:nvSpPr>
        <p:spPr>
          <a:xfrm>
            <a:off x="2140525" y="1941425"/>
            <a:ext cx="1229700" cy="2750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7474525" y="1941425"/>
            <a:ext cx="1229700" cy="2750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6087497" y="1488400"/>
            <a:ext cx="1229700" cy="327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3407350" y="1488400"/>
            <a:ext cx="1229700" cy="327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4759878" y="1488397"/>
            <a:ext cx="1229700" cy="327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303" name="Google Shape;303;p21"/>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304" name="Google Shape;304;p21"/>
          <p:cNvSpPr txBox="1"/>
          <p:nvPr/>
        </p:nvSpPr>
        <p:spPr>
          <a:xfrm>
            <a:off x="3276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
        <p:nvSpPr>
          <p:cNvPr id="305" name="Google Shape;305;p21"/>
          <p:cNvSpPr/>
          <p:nvPr/>
        </p:nvSpPr>
        <p:spPr>
          <a:xfrm>
            <a:off x="861000" y="1706750"/>
            <a:ext cx="1229700" cy="3061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txBox="1"/>
          <p:nvPr/>
        </p:nvSpPr>
        <p:spPr>
          <a:xfrm>
            <a:off x="952997" y="914222"/>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(number of toxic comments / total number of comments)</a:t>
            </a:r>
            <a:endParaRPr b="1" sz="900">
              <a:latin typeface="Roboto"/>
              <a:ea typeface="Roboto"/>
              <a:cs typeface="Roboto"/>
              <a:sym typeface="Roboto"/>
            </a:endParaRPr>
          </a:p>
        </p:txBody>
      </p:sp>
      <p:sp>
        <p:nvSpPr>
          <p:cNvPr id="307" name="Google Shape;307;p21"/>
          <p:cNvSpPr/>
          <p:nvPr/>
        </p:nvSpPr>
        <p:spPr>
          <a:xfrm>
            <a:off x="303650" y="983100"/>
            <a:ext cx="8646600" cy="389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21"/>
          <p:cNvPicPr preferRelativeResize="0"/>
          <p:nvPr/>
        </p:nvPicPr>
        <p:blipFill>
          <a:blip r:embed="rId10">
            <a:alphaModFix amt="90000"/>
          </a:blip>
          <a:stretch>
            <a:fillRect/>
          </a:stretch>
        </p:blipFill>
        <p:spPr>
          <a:xfrm>
            <a:off x="5659425" y="1277900"/>
            <a:ext cx="2973225" cy="3526500"/>
          </a:xfrm>
          <a:prstGeom prst="rect">
            <a:avLst/>
          </a:prstGeom>
          <a:noFill/>
          <a:ln cap="flat" cmpd="sng" w="9525">
            <a:solidFill>
              <a:schemeClr val="dk2"/>
            </a:solidFill>
            <a:prstDash val="solid"/>
            <a:round/>
            <a:headEnd len="sm" w="sm" type="none"/>
            <a:tailEnd len="sm" w="sm" type="none"/>
          </a:ln>
        </p:spPr>
      </p:pic>
      <p:pic>
        <p:nvPicPr>
          <p:cNvPr id="309" name="Google Shape;309;p21"/>
          <p:cNvPicPr preferRelativeResize="0"/>
          <p:nvPr/>
        </p:nvPicPr>
        <p:blipFill>
          <a:blip r:embed="rId11">
            <a:alphaModFix amt="90000"/>
          </a:blip>
          <a:stretch>
            <a:fillRect/>
          </a:stretch>
        </p:blipFill>
        <p:spPr>
          <a:xfrm>
            <a:off x="1132875" y="1315574"/>
            <a:ext cx="2973226" cy="3526500"/>
          </a:xfrm>
          <a:prstGeom prst="rect">
            <a:avLst/>
          </a:prstGeom>
          <a:noFill/>
          <a:ln cap="flat" cmpd="sng" w="9525">
            <a:solidFill>
              <a:schemeClr val="dk2"/>
            </a:solidFill>
            <a:prstDash val="solid"/>
            <a:round/>
            <a:headEnd len="sm" w="sm" type="none"/>
            <a:tailEnd len="sm" w="sm" type="none"/>
          </a:ln>
        </p:spPr>
      </p:pic>
      <p:sp>
        <p:nvSpPr>
          <p:cNvPr id="310" name="Google Shape;310;p21"/>
          <p:cNvSpPr/>
          <p:nvPr/>
        </p:nvSpPr>
        <p:spPr>
          <a:xfrm>
            <a:off x="3406200" y="1724125"/>
            <a:ext cx="573600" cy="29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7933947" y="3519801"/>
            <a:ext cx="573600" cy="1202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txBox="1"/>
          <p:nvPr/>
        </p:nvSpPr>
        <p:spPr>
          <a:xfrm>
            <a:off x="5539114" y="1610730"/>
            <a:ext cx="1147800" cy="1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313" name="Google Shape;313;p21"/>
          <p:cNvPicPr preferRelativeResize="0"/>
          <p:nvPr/>
        </p:nvPicPr>
        <p:blipFill>
          <a:blip r:embed="rId5">
            <a:alphaModFix/>
          </a:blip>
          <a:stretch>
            <a:fillRect/>
          </a:stretch>
        </p:blipFill>
        <p:spPr>
          <a:xfrm>
            <a:off x="5045609" y="1313758"/>
            <a:ext cx="468382" cy="658614"/>
          </a:xfrm>
          <a:prstGeom prst="rect">
            <a:avLst/>
          </a:prstGeom>
          <a:noFill/>
          <a:ln>
            <a:noFill/>
          </a:ln>
        </p:spPr>
      </p:pic>
      <p:pic>
        <p:nvPicPr>
          <p:cNvPr id="314" name="Google Shape;314;p21"/>
          <p:cNvPicPr preferRelativeResize="0"/>
          <p:nvPr/>
        </p:nvPicPr>
        <p:blipFill>
          <a:blip r:embed="rId7">
            <a:alphaModFix/>
          </a:blip>
          <a:stretch>
            <a:fillRect/>
          </a:stretch>
        </p:blipFill>
        <p:spPr>
          <a:xfrm>
            <a:off x="457210" y="1354109"/>
            <a:ext cx="601629" cy="609610"/>
          </a:xfrm>
          <a:prstGeom prst="rect">
            <a:avLst/>
          </a:prstGeom>
          <a:noFill/>
          <a:ln>
            <a:noFill/>
          </a:ln>
        </p:spPr>
      </p:pic>
      <p:sp>
        <p:nvSpPr>
          <p:cNvPr id="315" name="Google Shape;315;p21"/>
          <p:cNvSpPr txBox="1"/>
          <p:nvPr/>
        </p:nvSpPr>
        <p:spPr>
          <a:xfrm>
            <a:off x="6601800" y="979675"/>
            <a:ext cx="13353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Buddhism</a:t>
            </a:r>
            <a:endParaRPr b="1">
              <a:latin typeface="Roboto"/>
              <a:ea typeface="Roboto"/>
              <a:cs typeface="Roboto"/>
              <a:sym typeface="Roboto"/>
            </a:endParaRPr>
          </a:p>
        </p:txBody>
      </p:sp>
      <p:sp>
        <p:nvSpPr>
          <p:cNvPr id="316" name="Google Shape;316;p21"/>
          <p:cNvSpPr txBox="1"/>
          <p:nvPr/>
        </p:nvSpPr>
        <p:spPr>
          <a:xfrm>
            <a:off x="2106000" y="979675"/>
            <a:ext cx="13353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Atheism</a:t>
            </a:r>
            <a:endParaRPr b="1">
              <a:latin typeface="Roboto"/>
              <a:ea typeface="Roboto"/>
              <a:cs typeface="Roboto"/>
              <a:sym typeface="Roboto"/>
            </a:endParaRPr>
          </a:p>
        </p:txBody>
      </p:sp>
      <p:sp>
        <p:nvSpPr>
          <p:cNvPr id="317" name="Google Shape;317;p21"/>
          <p:cNvSpPr txBox="1"/>
          <p:nvPr/>
        </p:nvSpPr>
        <p:spPr>
          <a:xfrm>
            <a:off x="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    </a:t>
            </a:r>
            <a:r>
              <a:rPr lang="en">
                <a:solidFill>
                  <a:srgbClr val="CCCCCC"/>
                </a:solidFill>
                <a:latin typeface="Roboto"/>
                <a:ea typeface="Roboto"/>
                <a:cs typeface="Roboto"/>
                <a:sym typeface="Roboto"/>
              </a:rPr>
              <a:t>Introduction</a:t>
            </a:r>
            <a:endParaRPr>
              <a:solidFill>
                <a:srgbClr val="CCCCCC"/>
              </a:solidFill>
            </a:endParaRPr>
          </a:p>
        </p:txBody>
      </p:sp>
      <p:sp>
        <p:nvSpPr>
          <p:cNvPr id="318" name="Google Shape;318;p21"/>
          <p:cNvSpPr txBox="1"/>
          <p:nvPr/>
        </p:nvSpPr>
        <p:spPr>
          <a:xfrm>
            <a:off x="1371600" y="4819225"/>
            <a:ext cx="30000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CCCCCC"/>
                </a:solidFill>
                <a:latin typeface="Roboto"/>
                <a:ea typeface="Roboto"/>
                <a:cs typeface="Roboto"/>
                <a:sym typeface="Roboto"/>
              </a:rPr>
              <a:t>Project Details</a:t>
            </a:r>
            <a:endParaRPr>
              <a:solidFill>
                <a:srgbClr val="CCCCCC"/>
              </a:solidFill>
            </a:endParaRPr>
          </a:p>
        </p:txBody>
      </p:sp>
      <p:sp>
        <p:nvSpPr>
          <p:cNvPr id="319" name="Google Shape;319;p21"/>
          <p:cNvSpPr txBox="1"/>
          <p:nvPr/>
        </p:nvSpPr>
        <p:spPr>
          <a:xfrm>
            <a:off x="3276600" y="4819225"/>
            <a:ext cx="1335300" cy="4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Roboto"/>
                <a:ea typeface="Roboto"/>
                <a:cs typeface="Roboto"/>
                <a:sym typeface="Roboto"/>
              </a:rPr>
              <a:t>Results</a:t>
            </a:r>
            <a:endParaRPr b="1">
              <a:solidFill>
                <a:srgbClr val="FFFFFF"/>
              </a:solidFill>
            </a:endParaRPr>
          </a:p>
        </p:txBody>
      </p:sp>
      <p:sp>
        <p:nvSpPr>
          <p:cNvPr id="320" name="Google Shape;320;p21"/>
          <p:cNvSpPr/>
          <p:nvPr/>
        </p:nvSpPr>
        <p:spPr>
          <a:xfrm>
            <a:off x="305225" y="1030475"/>
            <a:ext cx="8458800" cy="38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21"/>
          <p:cNvPicPr preferRelativeResize="0"/>
          <p:nvPr/>
        </p:nvPicPr>
        <p:blipFill>
          <a:blip r:embed="rId9">
            <a:alphaModFix/>
          </a:blip>
          <a:stretch>
            <a:fillRect/>
          </a:stretch>
        </p:blipFill>
        <p:spPr>
          <a:xfrm>
            <a:off x="4789674" y="1301800"/>
            <a:ext cx="919800" cy="617684"/>
          </a:xfrm>
          <a:prstGeom prst="rect">
            <a:avLst/>
          </a:prstGeom>
          <a:noFill/>
          <a:ln>
            <a:noFill/>
          </a:ln>
        </p:spPr>
      </p:pic>
      <p:sp>
        <p:nvSpPr>
          <p:cNvPr id="322" name="Google Shape;322;p21"/>
          <p:cNvSpPr txBox="1"/>
          <p:nvPr/>
        </p:nvSpPr>
        <p:spPr>
          <a:xfrm>
            <a:off x="2033250" y="997025"/>
            <a:ext cx="919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Gaming</a:t>
            </a:r>
            <a:endParaRPr b="1">
              <a:latin typeface="Roboto"/>
              <a:ea typeface="Roboto"/>
              <a:cs typeface="Roboto"/>
              <a:sym typeface="Roboto"/>
            </a:endParaRPr>
          </a:p>
        </p:txBody>
      </p:sp>
      <p:pic>
        <p:nvPicPr>
          <p:cNvPr id="323" name="Google Shape;323;p21"/>
          <p:cNvPicPr preferRelativeResize="0"/>
          <p:nvPr/>
        </p:nvPicPr>
        <p:blipFill>
          <a:blip r:embed="rId12">
            <a:alphaModFix/>
          </a:blip>
          <a:stretch>
            <a:fillRect/>
          </a:stretch>
        </p:blipFill>
        <p:spPr>
          <a:xfrm>
            <a:off x="5531599" y="1314425"/>
            <a:ext cx="3189976" cy="3570650"/>
          </a:xfrm>
          <a:prstGeom prst="rect">
            <a:avLst/>
          </a:prstGeom>
          <a:noFill/>
          <a:ln>
            <a:noFill/>
          </a:ln>
        </p:spPr>
      </p:pic>
      <p:sp>
        <p:nvSpPr>
          <p:cNvPr id="324" name="Google Shape;324;p21"/>
          <p:cNvSpPr txBox="1"/>
          <p:nvPr/>
        </p:nvSpPr>
        <p:spPr>
          <a:xfrm>
            <a:off x="6555275" y="1018300"/>
            <a:ext cx="1305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TrueGaming</a:t>
            </a:r>
            <a:endParaRPr b="1">
              <a:latin typeface="Roboto"/>
              <a:ea typeface="Roboto"/>
              <a:cs typeface="Roboto"/>
              <a:sym typeface="Roboto"/>
            </a:endParaRPr>
          </a:p>
        </p:txBody>
      </p:sp>
      <p:pic>
        <p:nvPicPr>
          <p:cNvPr id="325" name="Google Shape;325;p21"/>
          <p:cNvPicPr preferRelativeResize="0"/>
          <p:nvPr/>
        </p:nvPicPr>
        <p:blipFill>
          <a:blip r:embed="rId6">
            <a:alphaModFix/>
          </a:blip>
          <a:stretch>
            <a:fillRect/>
          </a:stretch>
        </p:blipFill>
        <p:spPr>
          <a:xfrm>
            <a:off x="522975" y="1329625"/>
            <a:ext cx="548700" cy="548700"/>
          </a:xfrm>
          <a:prstGeom prst="rect">
            <a:avLst/>
          </a:prstGeom>
          <a:noFill/>
          <a:ln>
            <a:noFill/>
          </a:ln>
        </p:spPr>
      </p:pic>
      <p:pic>
        <p:nvPicPr>
          <p:cNvPr id="326" name="Google Shape;326;p21"/>
          <p:cNvPicPr preferRelativeResize="0"/>
          <p:nvPr/>
        </p:nvPicPr>
        <p:blipFill>
          <a:blip r:embed="rId13">
            <a:alphaModFix/>
          </a:blip>
          <a:stretch>
            <a:fillRect/>
          </a:stretch>
        </p:blipFill>
        <p:spPr>
          <a:xfrm>
            <a:off x="1101176" y="1301800"/>
            <a:ext cx="3259625" cy="3570650"/>
          </a:xfrm>
          <a:prstGeom prst="rect">
            <a:avLst/>
          </a:prstGeom>
          <a:noFill/>
          <a:ln>
            <a:noFill/>
          </a:ln>
        </p:spPr>
      </p:pic>
      <p:sp>
        <p:nvSpPr>
          <p:cNvPr id="327" name="Google Shape;327;p21"/>
          <p:cNvSpPr/>
          <p:nvPr/>
        </p:nvSpPr>
        <p:spPr>
          <a:xfrm>
            <a:off x="3634800" y="1800325"/>
            <a:ext cx="573600" cy="29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1469250" y="3897550"/>
            <a:ext cx="573600" cy="900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6605425" y="2571750"/>
            <a:ext cx="573600" cy="22260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700"/>
                                          </p:stCondLst>
                                        </p:cTn>
                                        <p:tgtEl>
                                          <p:spTgt spid="2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500"/>
                                          </p:stCondLst>
                                        </p:cTn>
                                        <p:tgtEl>
                                          <p:spTgt spid="298"/>
                                        </p:tgtEl>
                                        <p:attrNameLst>
                                          <p:attrName>style.visibility</p:attrName>
                                        </p:attrNameLst>
                                      </p:cBhvr>
                                      <p:to>
                                        <p:strVal val="hidden"/>
                                      </p:to>
                                    </p:se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9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0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